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ssistant" panose="020B0604020202020204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ebo Black" panose="020B0604020202020204" charset="-79"/>
      <p:bold r:id="rId19"/>
    </p:embeddedFont>
    <p:embeddedFont>
      <p:font typeface="Heebo" panose="00000500000000000000" pitchFamily="2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D3408-F93B-45AC-AC8A-070A1DF82390}">
  <a:tblStyle styleId="{724D3408-F93B-45AC-AC8A-070A1DF823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5aa594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5aa594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ec426b65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ec426b65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093926af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093926af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ec426b6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ec426b6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שאלות רפלקציה: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איפה התלמידים נמצאים ביחס ליעדי הלימוד ולמחוון?</a:t>
            </a:r>
            <a:endParaRPr b="1">
              <a:solidFill>
                <a:schemeClr val="dk1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תשובת המורה</a:t>
            </a:r>
            <a:endParaRPr>
              <a:solidFill>
                <a:schemeClr val="dk1"/>
              </a:solidFill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לשם מה אני מלמדת את היחידה?</a:t>
            </a:r>
            <a:endParaRPr b="1">
              <a:solidFill>
                <a:schemeClr val="dk1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תשובת המורה</a:t>
            </a:r>
            <a:endParaRPr>
              <a:solidFill>
                <a:schemeClr val="dk1"/>
              </a:solidFill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מה הערך שהתלמידים מרוויחים בעקבות הלמידה?</a:t>
            </a:r>
            <a:endParaRPr b="1">
              <a:solidFill>
                <a:schemeClr val="dk1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תשובת המורה</a:t>
            </a:r>
            <a:endParaRPr>
              <a:solidFill>
                <a:schemeClr val="dk1"/>
              </a:solidFill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מה התלמידים ידעו לעשות בעקבות הלמידה? </a:t>
            </a:r>
            <a:endParaRPr b="1">
              <a:solidFill>
                <a:schemeClr val="dk1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תשובה מהמורה</a:t>
            </a:r>
            <a:endParaRPr>
              <a:solidFill>
                <a:schemeClr val="dk1"/>
              </a:solidFill>
            </a:endParaRPr>
          </a:p>
          <a:p>
            <a:pPr marL="45720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איפה הכיתה נמצאת מבחינת המיומנות הנבחרת?</a:t>
            </a:r>
            <a:endParaRPr b="1">
              <a:solidFill>
                <a:schemeClr val="dk1"/>
              </a:solidFill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תשובת המורה</a:t>
            </a:r>
            <a:endParaRPr>
              <a:solidFill>
                <a:schemeClr val="dk1"/>
              </a:solidFill>
            </a:endParaRPr>
          </a:p>
          <a:p>
            <a:pPr marL="91440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ec426b65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ec426b65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c426b6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ec426b6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ec426b6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ec426b65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c426b65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c426b65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ec426b65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ec426b65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ec426b65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ec426b65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docs.google.com/presentation/d/1xYnOgmJq8Uve1SGha9vw7lCV_zGIWtwEFcI2yZVTy-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docs.google.com/presentation/d/1xYnOgmJq8Uve1SGha9vw7lCV_zGIWtwEFcI2yZVTy-k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85550" y="825775"/>
            <a:ext cx="81729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מה זה הכלי הזה?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תבנית בניית יחידת לימוד הינה כלי עזר למורה לבניית יחידת לימוד פרויקטאלית ממושכת המבוססת על פיתוח מיומנויות שונות בקרב התלמידים. 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למי הכלי מיועד?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צוותי הוראה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דגשי הנחייה/שימוש בכלי: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התחילי למלא את השקופית הראשונה - בררי עם עצמך וכתבי לך את המטרות שלך.</a:t>
            </a:r>
            <a:b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לאחר מכן המשיכי במילוי יתר השקופיות, כאשר את יכולה לדלג על שקופיות ולשוב אליהן אחר כך (מלבד שתי השקופיות האחרונות אותן נמלא בסוף).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שקופית נושאי לימוד - </a:t>
            </a: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חשבי אילו נושאי לימוד את רוצה ללמד בפרויקט ועם מה היית רוצה שהתלמידים שלך יצאו בסיומו.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שקופית מיומנויות - </a:t>
            </a: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חשבי אילו מיומנויות היית רוצה להקנות לתלמידים שלך (היעזרי במצגת בחירת המיומנויות שבאתר)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הפרויקט -</a:t>
            </a: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חשבי על כלי יצירתי ונחמד שילהיב את התלמידים שלך בביצוע הפרויקט (פודקאסט, סרטון 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סטופ-מושן, עיצוב בתוכנת canva וכו')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ניסוח אתגר ומחוון -</a:t>
            </a: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נסחי לתלמידים את האתגר באופן מלהיב ומסקרן ובני מחוון שיכלול את כל כל האלמנטים של הפרויקט.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לאחר שסיימת למלא את השקופיות הללו, עברי למלא את השקופית של תכנון מהלך המפגשים הכללי ולאחר מכן שכפלי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את השקופית האחרונה ופרטי מה הולך לקרות בכל שיעור ושיעור. בהצלחה!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28650" y="273848"/>
            <a:ext cx="7886700" cy="73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ebo"/>
                <a:ea typeface="Heebo"/>
                <a:cs typeface="Heebo"/>
                <a:sym typeface="Heebo"/>
              </a:rPr>
              <a:t>שיעור 1 | תאריך | מטרה מרכזית</a:t>
            </a:r>
            <a:endParaRPr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95650" y="2554800"/>
            <a:ext cx="83088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מהלך השיעור:</a:t>
            </a:r>
            <a:endParaRPr b="1"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מה צריך להכין לקראת השיעור:</a:t>
            </a:r>
            <a:endParaRPr b="1"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581" y="1153050"/>
            <a:ext cx="2324845" cy="112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577" y="1154430"/>
            <a:ext cx="2324845" cy="112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575" y="1155120"/>
            <a:ext cx="2324845" cy="11217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3556525" y="1584625"/>
            <a:ext cx="1920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908075" y="1449275"/>
            <a:ext cx="2162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ebo"/>
                <a:ea typeface="Heebo"/>
                <a:cs typeface="Heebo"/>
                <a:sym typeface="Heebo"/>
              </a:rPr>
              <a:t>כיצד הכלי ישרת אותנו בשיעור? </a:t>
            </a:r>
            <a:endParaRPr sz="1200"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ebo"/>
                <a:ea typeface="Heebo"/>
                <a:cs typeface="Heebo"/>
                <a:sym typeface="Heebo"/>
              </a:rPr>
              <a:t>מה נלמד לעשות איתו?</a:t>
            </a:r>
            <a:endParaRPr sz="1200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3490800" y="1484700"/>
            <a:ext cx="2162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ebo"/>
                <a:ea typeface="Heebo"/>
                <a:cs typeface="Heebo"/>
                <a:sym typeface="Heebo"/>
              </a:rPr>
              <a:t>כיצד נתרגל את המיומנות במהלך השיעור?</a:t>
            </a:r>
            <a:endParaRPr sz="1200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6043800" y="1484700"/>
            <a:ext cx="2162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ebo"/>
                <a:ea typeface="Heebo"/>
                <a:cs typeface="Heebo"/>
                <a:sym typeface="Heebo"/>
              </a:rPr>
              <a:t>מה המטרות שלנו השיעור מבחינת חומר הלימוד?</a:t>
            </a:r>
            <a:endParaRPr sz="1200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677" y="-355838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296600" y="4486875"/>
            <a:ext cx="3293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האם כמות החומר מתאימה לזמן הנתון ליחידה?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524750" y="376025"/>
            <a:ext cx="37467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Heebo"/>
                <a:ea typeface="Heebo"/>
                <a:cs typeface="Heebo"/>
                <a:sym typeface="Heebo"/>
              </a:rPr>
              <a:t>מטרות המורה</a:t>
            </a:r>
            <a:endParaRPr sz="2000"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545400" y="868625"/>
            <a:ext cx="49338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ebo"/>
              <a:buChar char="❏"/>
            </a:pPr>
            <a:r>
              <a:rPr lang="en" sz="1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איזה מיומנות אני רוצה לפתח אצלך כמורה?</a:t>
            </a:r>
            <a:br>
              <a:rPr lang="en" sz="1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</a:b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ebo"/>
              <a:buChar char="❏"/>
            </a:pPr>
            <a:r>
              <a:rPr lang="en" sz="1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מה הייתי רוצה לתת לתלמידים שלי בפרויקט זה?</a:t>
            </a: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ebo"/>
              <a:buChar char="❏"/>
            </a:pPr>
            <a:r>
              <a:rPr lang="en" sz="1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מי יכול.ה להיות לי לעזר בתהליך החשיבה ו/או בביצוע?</a:t>
            </a: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ebo"/>
              <a:buChar char="❏"/>
            </a:pPr>
            <a:r>
              <a:rPr lang="en" sz="15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מה קל וטבעי לי ומעניין אותי?</a:t>
            </a: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350175" y="4486875"/>
            <a:ext cx="542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מה המטרה שלך כמורה? על מה תרצה.י לשים דגש ולפתח?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52" y="-133163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75" y="1159000"/>
            <a:ext cx="1068188" cy="6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998875" y="58525"/>
            <a:ext cx="299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ebo"/>
                <a:ea typeface="Heebo"/>
                <a:cs typeface="Heebo"/>
                <a:sym typeface="Heebo"/>
              </a:rPr>
              <a:t>המורה</a:t>
            </a:r>
            <a:endParaRPr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53500" y="54100"/>
            <a:ext cx="299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ebo"/>
                <a:ea typeface="Heebo"/>
                <a:cs typeface="Heebo"/>
                <a:sym typeface="Heebo"/>
              </a:rPr>
              <a:t>המקצוע</a:t>
            </a:r>
            <a:endParaRPr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0627" y="3904600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4296600" y="4486875"/>
            <a:ext cx="3293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האם כמות החומר מתאימה לזמן הנתון ליחידה?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52" y="-133163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0"/>
            <a:ext cx="9144049" cy="5143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8"/>
          <p:cNvGraphicFramePr/>
          <p:nvPr/>
        </p:nvGraphicFramePr>
        <p:xfrm>
          <a:off x="1149463" y="1694013"/>
          <a:ext cx="6845075" cy="2268525"/>
        </p:xfrm>
        <a:graphic>
          <a:graphicData uri="http://schemas.openxmlformats.org/drawingml/2006/table">
            <a:tbl>
              <a:tblPr>
                <a:noFill/>
                <a:tableStyleId>{724D3408-F93B-45AC-AC8A-070A1DF82390}</a:tableStyleId>
              </a:tblPr>
              <a:tblGrid>
                <a:gridCol w="344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25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Heebo"/>
                          <a:ea typeface="Heebo"/>
                          <a:cs typeface="Heebo"/>
                          <a:sym typeface="Heebo"/>
                        </a:rPr>
                        <a:t>בסוף היחידה ארצה לראות שהכיתה שלי...</a:t>
                      </a:r>
                      <a:endParaRPr b="1"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Heebo"/>
                          <a:ea typeface="Heebo"/>
                          <a:cs typeface="Heebo"/>
                          <a:sym typeface="Heebo"/>
                        </a:rPr>
                        <a:t>כרגע הכיתה שלי...</a:t>
                      </a:r>
                      <a:endParaRPr b="1"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275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" name="Google Shape;121;p18"/>
          <p:cNvSpPr txBox="1"/>
          <p:nvPr/>
        </p:nvSpPr>
        <p:spPr>
          <a:xfrm>
            <a:off x="4595775" y="4518900"/>
            <a:ext cx="3116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כיצד נוכל לתרגל את המיומנות לאורך היחידה?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1863" y="350675"/>
            <a:ext cx="1068188" cy="6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252" y="-133163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450" y="608299"/>
            <a:ext cx="2469849" cy="103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9"/>
          <p:cNvCxnSpPr/>
          <p:nvPr/>
        </p:nvCxnSpPr>
        <p:spPr>
          <a:xfrm>
            <a:off x="8714800" y="905850"/>
            <a:ext cx="52200" cy="2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9"/>
          <p:cNvSpPr txBox="1"/>
          <p:nvPr/>
        </p:nvSpPr>
        <p:spPr>
          <a:xfrm>
            <a:off x="3635225" y="4459700"/>
            <a:ext cx="397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איך נשמור על איזון, ולא ניתן לכלי "להשתלט" על היחידה?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435225" y="694901"/>
            <a:ext cx="20046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הכלי הנבחר - פירוט 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075" y="1463174"/>
            <a:ext cx="2469849" cy="10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363375" y="1549775"/>
            <a:ext cx="23535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רמת ההיכרות של התלמידים עם הכלי כרגע: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75" y="694899"/>
            <a:ext cx="2469849" cy="10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579975" y="781500"/>
            <a:ext cx="23535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בסוף הפרויקט התלמידים ידעו לעשות מה עם הכלי?</a:t>
            </a:r>
            <a:endParaRPr b="1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450" y="2495899"/>
            <a:ext cx="2469849" cy="10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6283450" y="2582500"/>
            <a:ext cx="23535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כיצד ייראה התוצר הסופי?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900" y="3115325"/>
            <a:ext cx="2701874" cy="1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3189225" y="3194275"/>
            <a:ext cx="27018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כיצד נציג את התוצר הסופי? (איפה הוא יחיה אחרי הפרויקט?)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25" y="2495899"/>
            <a:ext cx="2469849" cy="10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428625" y="2582500"/>
            <a:ext cx="25272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המטרה המרכזית בלימוד הכלי: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50" y="-56972"/>
            <a:ext cx="799589" cy="113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3431700" y="326475"/>
            <a:ext cx="2353500" cy="4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eebo Black"/>
                <a:ea typeface="Heebo Black"/>
                <a:cs typeface="Heebo Black"/>
                <a:sym typeface="Heebo Black"/>
              </a:rPr>
              <a:t>כלי הפרויקט</a:t>
            </a:r>
            <a:endParaRPr sz="1900">
              <a:latin typeface="Heebo Black"/>
              <a:ea typeface="Heebo Black"/>
              <a:cs typeface="Heebo Black"/>
              <a:sym typeface="Heeb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4655550" y="4459725"/>
            <a:ext cx="31161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האם האתגר והתוצר ילהיבו את התלמידים?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760" y="930900"/>
            <a:ext cx="4662474" cy="28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52" y="-133163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883475" y="4474475"/>
            <a:ext cx="28623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האם המחוון משקף את מטרות היחידה?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956475" y="111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{724D3408-F93B-45AC-AC8A-070A1DF82390}</a:tableStyleId>
              </a:tblPr>
              <a:tblGrid>
                <a:gridCol w="546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Heebo"/>
                          <a:ea typeface="Heebo"/>
                          <a:cs typeface="Heebo"/>
                          <a:sym typeface="Heebo"/>
                        </a:rPr>
                        <a:t>נושא הלימוד</a:t>
                      </a: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Heebo"/>
                          <a:ea typeface="Heebo"/>
                          <a:cs typeface="Heebo"/>
                          <a:sym typeface="Heebo"/>
                        </a:rPr>
                        <a:t>מיומנויות</a:t>
                      </a: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Heebo"/>
                          <a:ea typeface="Heebo"/>
                          <a:cs typeface="Heebo"/>
                          <a:sym typeface="Heebo"/>
                        </a:rPr>
                        <a:t>כלי המרחב</a:t>
                      </a: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Heebo"/>
                          <a:ea typeface="Heebo"/>
                          <a:cs typeface="Heebo"/>
                          <a:sym typeface="Heebo"/>
                        </a:rPr>
                        <a:t>(תוספות)</a:t>
                      </a:r>
                      <a:endParaRPr>
                        <a:latin typeface="Heebo"/>
                        <a:ea typeface="Heebo"/>
                        <a:cs typeface="Heebo"/>
                        <a:sym typeface="Heebo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52" y="-133163"/>
            <a:ext cx="1068201" cy="15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985" y="92400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64957" y="1049639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110" y="92400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277082" y="1049639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225" y="92400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889197" y="1049639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10" y="1794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79282" y="2751814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435" y="1794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91407" y="2751814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550" y="1794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603522" y="2751814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985" y="3483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43957" y="4440814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110" y="3483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256082" y="4440814"/>
            <a:ext cx="401613" cy="6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225" y="3483575"/>
            <a:ext cx="2529700" cy="1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868197" y="4440814"/>
            <a:ext cx="401613" cy="66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6542700" y="337825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ראשון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863650" y="337825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שני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184600" y="337825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שלישי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473650" y="3675150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שביעי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3794600" y="3675150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שמיני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115550" y="3675150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תשיעי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248750" y="1979563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רביעי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569700" y="1979563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חמישי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890650" y="1979563"/>
            <a:ext cx="20046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ebo"/>
                <a:ea typeface="Heebo"/>
                <a:cs typeface="Heebo"/>
                <a:sym typeface="Heebo"/>
              </a:rPr>
              <a:t>שיעור שישי</a:t>
            </a:r>
            <a:endParaRPr b="1"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0" y="-299000"/>
            <a:ext cx="942974" cy="133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‫הצגה על המסך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Assistant</vt:lpstr>
      <vt:lpstr>Calibri</vt:lpstr>
      <vt:lpstr>Heebo Black</vt:lpstr>
      <vt:lpstr>Arial</vt:lpstr>
      <vt:lpstr>Heebo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שיעור 1 | תאריך | מטרה מרכזית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User</cp:lastModifiedBy>
  <cp:revision>1</cp:revision>
  <dcterms:modified xsi:type="dcterms:W3CDTF">2022-10-19T07:07:15Z</dcterms:modified>
</cp:coreProperties>
</file>