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Alef"/>
      <p:regular r:id="rId26"/>
      <p:bold r:id="rId27"/>
    </p:embeddedFont>
    <p:embeddedFont>
      <p:font typeface="Heebo"/>
      <p:regular r:id="rId28"/>
      <p:bold r:id="rId29"/>
    </p:embeddedFont>
    <p:embeddedFont>
      <p:font typeface="Heebo SemiBold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lef-regular.fntdata"/><Relationship Id="rId25" Type="http://schemas.openxmlformats.org/officeDocument/2006/relationships/slide" Target="slides/slide20.xml"/><Relationship Id="rId28" Type="http://schemas.openxmlformats.org/officeDocument/2006/relationships/font" Target="fonts/Heebo-regular.fntdata"/><Relationship Id="rId27" Type="http://schemas.openxmlformats.org/officeDocument/2006/relationships/font" Target="fonts/Alef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eeb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eboSemiBold-bold.fntdata"/><Relationship Id="rId30" Type="http://schemas.openxmlformats.org/officeDocument/2006/relationships/font" Target="fonts/HeeboSemiBol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cee318e9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cee318e9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dd28cb6b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cdd28cb6b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cdd28cb6b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cdd28cb6b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cdd28cb6bc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cdd28cb6b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cdd28cb6b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cdd28cb6b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cdd28cb6b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cdd28cb6b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cdd28cb6bc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cdd28cb6bc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cdd3f85e9f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cdd3f85e9f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cdd3f85e9f_5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cdd3f85e9f_5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cdd3f85e9f_5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cdd3f85e9f_5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cd49564db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cd49564db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d08dfc3f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d08dfc3f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cdd28cb6b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cdd28cb6b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cdd28cb6b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cdd28cb6b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cde7449be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cde7449be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cdd28cb6bc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cdd28cb6b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cdd28cb6b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cdd28cb6b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cdd28cb6b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cdd28cb6b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cdd28cb6b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cdd28cb6b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4.jpg"/><Relationship Id="rId9" Type="http://schemas.openxmlformats.org/officeDocument/2006/relationships/image" Target="../media/image5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hyperlink" Target="http://www.youtube.com/watch?v=fjkDiLu4UyI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hyperlink" Target="http://www.youtube.com/watch?v=fjkDiLu4UyI" TargetMode="External"/><Relationship Id="rId5" Type="http://schemas.openxmlformats.org/officeDocument/2006/relationships/image" Target="../media/image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hyperlink" Target="http://www.youtube.com/watch?v=fjkDiLu4UyI" TargetMode="External"/><Relationship Id="rId5" Type="http://schemas.openxmlformats.org/officeDocument/2006/relationships/image" Target="../media/image5.jpg"/><Relationship Id="rId6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036" l="2913" r="942" t="17999"/>
          <a:stretch/>
        </p:blipFill>
        <p:spPr>
          <a:xfrm>
            <a:off x="-97300" y="-55500"/>
            <a:ext cx="9313172" cy="531137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300300" y="300875"/>
            <a:ext cx="8543400" cy="4613100"/>
          </a:xfrm>
          <a:prstGeom prst="roundRect">
            <a:avLst>
              <a:gd fmla="val 240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>
            <p:ph type="ctrTitle"/>
          </p:nvPr>
        </p:nvSpPr>
        <p:spPr>
          <a:xfrm>
            <a:off x="763050" y="438650"/>
            <a:ext cx="7617900" cy="10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7100">
                <a:latin typeface="Heebo SemiBold"/>
                <a:ea typeface="Heebo SemiBold"/>
                <a:cs typeface="Heebo SemiBold"/>
                <a:sym typeface="Heebo SemiBold"/>
              </a:rPr>
              <a:t>כרזה של עידוד</a:t>
            </a:r>
            <a:endParaRPr sz="7100">
              <a:latin typeface="Heebo SemiBold"/>
              <a:ea typeface="Heebo SemiBold"/>
              <a:cs typeface="Heebo SemiBold"/>
              <a:sym typeface="Heebo SemiBold"/>
            </a:endParaRPr>
          </a:p>
        </p:txBody>
      </p:sp>
      <p:sp>
        <p:nvSpPr>
          <p:cNvPr id="57" name="Google Shape;57;p13"/>
          <p:cNvSpPr txBox="1"/>
          <p:nvPr/>
        </p:nvSpPr>
        <p:spPr>
          <a:xfrm rot="-15216">
            <a:off x="4271505" y="1800260"/>
            <a:ext cx="4066840" cy="21723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rt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lef"/>
              <a:buChar char="●"/>
            </a:pPr>
            <a:r>
              <a:rPr b="1" lang="iw" sz="2900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rPr>
              <a:t>נא להכין:</a:t>
            </a:r>
            <a:endParaRPr b="1" sz="2900">
              <a:solidFill>
                <a:srgbClr val="000000"/>
              </a:solidFill>
              <a:latin typeface="Alef"/>
              <a:ea typeface="Alef"/>
              <a:cs typeface="Alef"/>
              <a:sym typeface="Alef"/>
            </a:endParaRPr>
          </a:p>
          <a:p>
            <a:pPr indent="-412750" lvl="0" marL="457200" rt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lef"/>
              <a:buChar char="●"/>
            </a:pPr>
            <a:r>
              <a:rPr b="1" lang="iw" sz="2900">
                <a:latin typeface="Alef"/>
                <a:ea typeface="Alef"/>
                <a:cs typeface="Alef"/>
                <a:sym typeface="Alef"/>
              </a:rPr>
              <a:t>2 </a:t>
            </a:r>
            <a:r>
              <a:rPr b="1" lang="iw" sz="2900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rPr>
              <a:t>נייר לבן רגיל</a:t>
            </a:r>
            <a:endParaRPr b="1" sz="2900">
              <a:solidFill>
                <a:srgbClr val="000000"/>
              </a:solidFill>
              <a:latin typeface="Alef"/>
              <a:ea typeface="Alef"/>
              <a:cs typeface="Alef"/>
              <a:sym typeface="Alef"/>
            </a:endParaRPr>
          </a:p>
          <a:p>
            <a:pPr indent="-412750" lvl="0" marL="457200" rt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lef"/>
              <a:buChar char="●"/>
            </a:pPr>
            <a:r>
              <a:rPr b="1" lang="iw" sz="2900">
                <a:solidFill>
                  <a:srgbClr val="000000"/>
                </a:solidFill>
                <a:latin typeface="Alef"/>
                <a:ea typeface="Alef"/>
                <a:cs typeface="Alef"/>
                <a:sym typeface="Alef"/>
              </a:rPr>
              <a:t>טושים</a:t>
            </a:r>
            <a:endParaRPr b="1" sz="2900">
              <a:latin typeface="Alef"/>
              <a:ea typeface="Alef"/>
              <a:cs typeface="Alef"/>
              <a:sym typeface="Alef"/>
            </a:endParaRPr>
          </a:p>
          <a:p>
            <a:pPr indent="-412750" lvl="0" marL="457200" rt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lef"/>
              <a:buChar char="●"/>
            </a:pPr>
            <a:r>
              <a:rPr b="1" lang="iw" sz="2900">
                <a:latin typeface="Alef"/>
                <a:ea typeface="Alef"/>
                <a:cs typeface="Alef"/>
                <a:sym typeface="Alef"/>
              </a:rPr>
              <a:t>עפרון</a:t>
            </a:r>
            <a:endParaRPr b="1" sz="2900">
              <a:latin typeface="Alef"/>
              <a:ea typeface="Alef"/>
              <a:cs typeface="Alef"/>
              <a:sym typeface="Alef"/>
            </a:endParaRPr>
          </a:p>
          <a:p>
            <a:pPr indent="-412750" lvl="0" marL="457200" rtl="1" algn="r">
              <a:spcBef>
                <a:spcPts val="0"/>
              </a:spcBef>
              <a:spcAft>
                <a:spcPts val="0"/>
              </a:spcAft>
              <a:buSzPts val="2900"/>
              <a:buFont typeface="Alef"/>
              <a:buChar char="●"/>
            </a:pPr>
            <a:r>
              <a:rPr b="1" lang="iw" sz="2900">
                <a:latin typeface="Alef"/>
                <a:ea typeface="Alef"/>
                <a:cs typeface="Alef"/>
                <a:sym typeface="Alef"/>
              </a:rPr>
              <a:t>מחק</a:t>
            </a:r>
            <a:endParaRPr b="1" sz="2900">
              <a:latin typeface="Alef"/>
              <a:ea typeface="Alef"/>
              <a:cs typeface="Alef"/>
              <a:sym typeface="Alef"/>
            </a:endParaRPr>
          </a:p>
        </p:txBody>
      </p:sp>
      <p:pic>
        <p:nvPicPr>
          <p:cNvPr descr="‫Young female hand showing empty white paper sheet on blue background. Mockup (סופק על ידי Getty Images)" id="58" name="Google Shape;58;p13"/>
          <p:cNvPicPr preferRelativeResize="0"/>
          <p:nvPr/>
        </p:nvPicPr>
        <p:blipFill rotWithShape="1">
          <a:blip r:embed="rId4">
            <a:alphaModFix/>
          </a:blip>
          <a:srcRect b="13860" l="42337" r="8701" t="0"/>
          <a:stretch/>
        </p:blipFill>
        <p:spPr>
          <a:xfrm>
            <a:off x="552575" y="1586525"/>
            <a:ext cx="1668634" cy="1958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‫Elevated view of a selection of colored markers (סופק על ידי Getty Images)"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1630" y="1586530"/>
            <a:ext cx="1958052" cy="1958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334345">
            <a:off x="1111250" y="2614975"/>
            <a:ext cx="2895601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5325" y="3153500"/>
            <a:ext cx="1571350" cy="15713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descr="7 Minute LoFi Timer for Classroom | Calm Ambient Music &amp; Relaxing Vibes&#10;&#10;Take a quick 7-minute break with this soothing LoFi timer, perfect for classrooms, study sessions, or moments when students need a calm reset. Featuring gentle ambient music paired with relaxing visuals, this timer helps create a peaceful atmosphere to boost focus and reduce stress.&#10;&#10;▶️ Ideal for quiet work, mindfulness breaks, or transition times&#10;🎵 Soft LoFi beats to keep energy balanced and minds calm&#10;🌌 Relaxing, minimal visuals to keep distractions low&#10;&#10;Use this timer to help students recharge and refocus during lessons — a simple way to bring calm and productivity to any classroom environment.&#10;&#10;Join us in the comments, say hi, and subscribe to my channel for more relaxing timers.&#10;&#10;🚨 SUBSCRIBE https://www.youtube.com/@CalmTimerStudio?sub_confirmation=1&#10;&#10;🎵 Music licensed from Uppbeat.io, a platform for content creators to find royalty-free music. Join Uppbeat with this referral link: https://share.uppbeat.io/tta4gwjutulo." id="62" name="Google Shape;62;p13" title="7 Minute Timer with Lofi Music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5018" y="4130676"/>
            <a:ext cx="1238650" cy="69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2"/>
          <p:cNvPicPr preferRelativeResize="0"/>
          <p:nvPr/>
        </p:nvPicPr>
        <p:blipFill rotWithShape="1">
          <a:blip r:embed="rId3">
            <a:alphaModFix/>
          </a:blip>
          <a:srcRect b="5161" l="0" r="3232" t="19600"/>
          <a:stretch/>
        </p:blipFill>
        <p:spPr>
          <a:xfrm>
            <a:off x="5181525" y="244950"/>
            <a:ext cx="3485774" cy="458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/>
          <p:nvPr/>
        </p:nvSpPr>
        <p:spPr>
          <a:xfrm>
            <a:off x="300575" y="244950"/>
            <a:ext cx="4459500" cy="46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שלב 1</a:t>
            </a:r>
            <a:endParaRPr b="1"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1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לכתוב במרכז הדף מילה </a:t>
            </a:r>
            <a:endParaRPr sz="21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1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שמעודדת או משמחת אתכם.</a:t>
            </a:r>
            <a:endParaRPr sz="21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1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תכתבו בעיפרון ותנסו לכתוב חלש.</a:t>
            </a:r>
            <a:endParaRPr sz="21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1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הנה כמה מילים לדוגמא:</a:t>
            </a:r>
            <a:endParaRPr sz="21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מִשְׁפָּחָה - عائلة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חֲבֵרִים - أصدقاء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אַהֲבָה - محبة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שִׂמְחָה - سرور/فرح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חִיּוּךְ - ابتسامة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-87923" y="2516821"/>
            <a:ext cx="2494800" cy="20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תִּקְוָה - أمل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שָׁלוֹם- سلام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פַּרְפָּרִים - فراشات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שׁוֹקוֹלָד - شوكولاطة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חִבּוּק - حضن/عناق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/>
        </p:nvSpPr>
        <p:spPr>
          <a:xfrm>
            <a:off x="4074525" y="3296100"/>
            <a:ext cx="4209600" cy="16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שלב 2</a:t>
            </a:r>
            <a:endParaRPr b="1"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לצייר מסגרת מסביב לכל אות.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זה בסדר אם האותיות נפגשות.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139" name="Google Shape;139;p23"/>
          <p:cNvPicPr preferRelativeResize="0"/>
          <p:nvPr/>
        </p:nvPicPr>
        <p:blipFill rotWithShape="1">
          <a:blip r:embed="rId3">
            <a:alphaModFix/>
          </a:blip>
          <a:srcRect b="44096" l="0" r="9609" t="34226"/>
          <a:stretch/>
        </p:blipFill>
        <p:spPr>
          <a:xfrm>
            <a:off x="1562700" y="367400"/>
            <a:ext cx="6018600" cy="256624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/>
          <p:nvPr/>
        </p:nvSpPr>
        <p:spPr>
          <a:xfrm>
            <a:off x="2724825" y="3296100"/>
            <a:ext cx="5559300" cy="16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שלב 3</a:t>
            </a:r>
            <a:endParaRPr b="1"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לעבור על </a:t>
            </a: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הקווים</a:t>
            </a: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של המסגרת בטוש כהה.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146" name="Google Shape;146;p24"/>
          <p:cNvPicPr preferRelativeResize="0"/>
          <p:nvPr/>
        </p:nvPicPr>
        <p:blipFill rotWithShape="1">
          <a:blip r:embed="rId3">
            <a:alphaModFix/>
          </a:blip>
          <a:srcRect b="48720" l="0" r="3344" t="29659"/>
          <a:stretch/>
        </p:blipFill>
        <p:spPr>
          <a:xfrm>
            <a:off x="1502388" y="406075"/>
            <a:ext cx="6139224" cy="24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/>
        </p:nvSpPr>
        <p:spPr>
          <a:xfrm>
            <a:off x="2724825" y="3296100"/>
            <a:ext cx="5559300" cy="16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שלב 4</a:t>
            </a:r>
            <a:endParaRPr b="1"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למחוק את הקווים בעפרון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153" name="Google Shape;153;p25"/>
          <p:cNvPicPr preferRelativeResize="0"/>
          <p:nvPr/>
        </p:nvPicPr>
        <p:blipFill rotWithShape="1">
          <a:blip r:embed="rId3">
            <a:alphaModFix/>
          </a:blip>
          <a:srcRect b="0" l="29799" r="44586" t="0"/>
          <a:stretch/>
        </p:blipFill>
        <p:spPr>
          <a:xfrm rot="5400000">
            <a:off x="3156272" y="-1384589"/>
            <a:ext cx="2831452" cy="621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6"/>
          <p:cNvSpPr txBox="1"/>
          <p:nvPr/>
        </p:nvSpPr>
        <p:spPr>
          <a:xfrm>
            <a:off x="296750" y="470275"/>
            <a:ext cx="3683700" cy="42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7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שלב 5</a:t>
            </a:r>
            <a:endParaRPr b="1" sz="27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7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למלא את האותיות בקשקושים צבעוניים,</a:t>
            </a:r>
            <a:endParaRPr sz="27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7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אפשר ומומלץ לבחור מהדפוסים שציירנו בדף הראשון. </a:t>
            </a:r>
            <a:endParaRPr sz="27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161" name="Google Shape;161;p26"/>
          <p:cNvPicPr preferRelativeResize="0"/>
          <p:nvPr/>
        </p:nvPicPr>
        <p:blipFill rotWithShape="1">
          <a:blip r:embed="rId3">
            <a:alphaModFix/>
          </a:blip>
          <a:srcRect b="-1721" l="22842" r="33103" t="12099"/>
          <a:stretch/>
        </p:blipFill>
        <p:spPr>
          <a:xfrm rot="5400000">
            <a:off x="4376651" y="302537"/>
            <a:ext cx="4092273" cy="453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/>
        </p:nvSpPr>
        <p:spPr>
          <a:xfrm>
            <a:off x="362400" y="544300"/>
            <a:ext cx="3000600" cy="21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שלב 6</a:t>
            </a:r>
            <a:endParaRPr b="1"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להוסיף מסגרת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3">
            <a:alphaModFix/>
          </a:blip>
          <a:srcRect b="0" l="10568" r="10275" t="587"/>
          <a:stretch/>
        </p:blipFill>
        <p:spPr>
          <a:xfrm rot="5400000">
            <a:off x="4252487" y="783412"/>
            <a:ext cx="5063224" cy="357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/>
        </p:nvSpPr>
        <p:spPr>
          <a:xfrm>
            <a:off x="362400" y="544300"/>
            <a:ext cx="3000600" cy="21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שלב 7</a:t>
            </a:r>
            <a:endParaRPr b="1"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למלא את המסגרת בקשקוש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174" name="Google Shape;174;p28"/>
          <p:cNvPicPr preferRelativeResize="0"/>
          <p:nvPr/>
        </p:nvPicPr>
        <p:blipFill rotWithShape="1">
          <a:blip r:embed="rId3">
            <a:alphaModFix/>
          </a:blip>
          <a:srcRect b="0" l="12126" r="7300" t="0"/>
          <a:stretch/>
        </p:blipFill>
        <p:spPr>
          <a:xfrm rot="5400000">
            <a:off x="4274924" y="759726"/>
            <a:ext cx="5032677" cy="351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/>
        </p:nvSpPr>
        <p:spPr>
          <a:xfrm>
            <a:off x="0" y="1034125"/>
            <a:ext cx="3000600" cy="29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שלב 8</a:t>
            </a:r>
            <a:endParaRPr b="1"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עכשיו נתחיל להוסיף מסגרות מסביב למילה ולמלא את השטחים בקשקושים.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אפשר למלא את הדף בצורות בדרך אחרת. 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b="0" l="3789" r="16102" t="1826"/>
          <a:stretch/>
        </p:blipFill>
        <p:spPr>
          <a:xfrm rot="5400000">
            <a:off x="5428926" y="739537"/>
            <a:ext cx="4760799" cy="32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b="0" l="13905" r="7268" t="0"/>
          <a:stretch/>
        </p:blipFill>
        <p:spPr>
          <a:xfrm rot="5400000">
            <a:off x="2637887" y="994250"/>
            <a:ext cx="4764776" cy="339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0"/>
          <p:cNvSpPr txBox="1"/>
          <p:nvPr/>
        </p:nvSpPr>
        <p:spPr>
          <a:xfrm>
            <a:off x="1326825" y="682075"/>
            <a:ext cx="3000600" cy="29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זה לא צריך להיות "יפה" או מדוייק. 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תנו למח וליד להשתחרר.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 rotWithShape="1">
          <a:blip r:embed="rId3">
            <a:alphaModFix/>
          </a:blip>
          <a:srcRect b="0" l="8535" r="12948" t="1488"/>
          <a:stretch/>
        </p:blipFill>
        <p:spPr>
          <a:xfrm rot="5400000">
            <a:off x="4464376" y="796011"/>
            <a:ext cx="5032173" cy="3551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 Minute LoFi Timer for Classroom | Calm Ambient Music &amp; Relaxing Vibes&#10;&#10;Take a quick 7-minute break with this soothing LoFi timer, perfect for classrooms, study sessions, or moments when students need a calm reset. Featuring gentle ambient music paired with relaxing visuals, this timer helps create a peaceful atmosphere to boost focus and reduce stress.&#10;&#10;▶️ Ideal for quiet work, mindfulness breaks, or transition times&#10;🎵 Soft LoFi beats to keep energy balanced and minds calm&#10;🌌 Relaxing, minimal visuals to keep distractions low&#10;&#10;Use this timer to help students recharge and refocus during lessons — a simple way to bring calm and productivity to any classroom environment.&#10;&#10;Join us in the comments, say hi, and subscribe to my channel for more relaxing timers.&#10;&#10;🚨 SUBSCRIBE https://www.youtube.com/@CalmTimerStudio?sub_confirmation=1&#10;&#10;🎵 Music licensed from Uppbeat.io, a platform for content creators to find royalty-free music. Join Uppbeat with this referral link: https://share.uppbeat.io/tta4gwjutulo." id="191" name="Google Shape;191;p30" title="7 Minute Timer with Lofi Music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600" y="3944150"/>
            <a:ext cx="1748850" cy="98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1"/>
          <p:cNvSpPr txBox="1"/>
          <p:nvPr/>
        </p:nvSpPr>
        <p:spPr>
          <a:xfrm>
            <a:off x="403300" y="659875"/>
            <a:ext cx="4789500" cy="3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6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סיימנו!</a:t>
            </a:r>
            <a:endParaRPr b="1" sz="26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6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רוצים להראות לנו?</a:t>
            </a:r>
            <a:endParaRPr b="1" sz="26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6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איך הכרזה שלך </a:t>
            </a:r>
            <a:r>
              <a:rPr lang="iw" sz="26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גורמת</a:t>
            </a:r>
            <a:r>
              <a:rPr lang="iw" sz="26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 לך להרגיש?</a:t>
            </a:r>
            <a:endParaRPr sz="26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6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איך הרגשת כשהכנת את הכרזה?</a:t>
            </a:r>
            <a:endParaRPr sz="26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6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תזכרו שתמיד אפשר לעשות שוב פעם הבאה שמשעמם לך!</a:t>
            </a:r>
            <a:endParaRPr sz="26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198" name="Google Shape;198;p31"/>
          <p:cNvPicPr preferRelativeResize="0"/>
          <p:nvPr/>
        </p:nvPicPr>
        <p:blipFill rotWithShape="1">
          <a:blip r:embed="rId3">
            <a:alphaModFix/>
          </a:blip>
          <a:srcRect b="3722" l="14590" r="10476" t="115"/>
          <a:stretch/>
        </p:blipFill>
        <p:spPr>
          <a:xfrm rot="5400000">
            <a:off x="4948512" y="1011014"/>
            <a:ext cx="4512927" cy="325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 txBox="1"/>
          <p:nvPr>
            <p:ph type="ctrTitle"/>
          </p:nvPr>
        </p:nvSpPr>
        <p:spPr>
          <a:xfrm>
            <a:off x="311700" y="284375"/>
            <a:ext cx="8520600" cy="287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7100">
                <a:latin typeface="Heebo SemiBold"/>
                <a:ea typeface="Heebo SemiBold"/>
                <a:cs typeface="Heebo SemiBold"/>
                <a:sym typeface="Heebo SemiBold"/>
              </a:rPr>
              <a:t>היום נכין כרזה מעודדת</a:t>
            </a:r>
            <a:endParaRPr sz="7100">
              <a:latin typeface="Heebo SemiBold"/>
              <a:ea typeface="Heebo SemiBold"/>
              <a:cs typeface="Heebo SemiBold"/>
              <a:sym typeface="Heebo SemiBol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5988">
                <a:latin typeface="Heebo SemiBold"/>
                <a:ea typeface="Heebo SemiBold"/>
                <a:cs typeface="Heebo SemiBold"/>
                <a:sym typeface="Heebo SemiBold"/>
              </a:rPr>
              <a:t>שגם ההכנה</a:t>
            </a:r>
            <a:endParaRPr sz="5988">
              <a:latin typeface="Heebo SemiBold"/>
              <a:ea typeface="Heebo SemiBold"/>
              <a:cs typeface="Heebo SemiBold"/>
              <a:sym typeface="Heebo SemiBold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5988">
                <a:latin typeface="Heebo SemiBold"/>
                <a:ea typeface="Heebo SemiBold"/>
                <a:cs typeface="Heebo SemiBold"/>
                <a:sym typeface="Heebo SemiBold"/>
              </a:rPr>
              <a:t>שלה מרגיעה :)</a:t>
            </a:r>
            <a:endParaRPr sz="5988">
              <a:latin typeface="Heebo SemiBold"/>
              <a:ea typeface="Heebo SemiBold"/>
              <a:cs typeface="Heebo SemiBold"/>
              <a:sym typeface="Heebo SemiBold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b="0" l="14612" r="11923" t="0"/>
          <a:stretch/>
        </p:blipFill>
        <p:spPr>
          <a:xfrm rot="4691257">
            <a:off x="887094" y="2177563"/>
            <a:ext cx="2856616" cy="218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>
            <p:ph type="ctrTitle"/>
          </p:nvPr>
        </p:nvSpPr>
        <p:spPr>
          <a:xfrm>
            <a:off x="311704" y="744575"/>
            <a:ext cx="4517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latin typeface="Heebo"/>
                <a:ea typeface="Heebo"/>
                <a:cs typeface="Heebo"/>
                <a:sym typeface="Heebo"/>
              </a:rPr>
              <a:t>נחזור כשאפשר לצאת מהמתחם המוגן</a:t>
            </a:r>
            <a:endParaRPr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descr="‫a seal is hugging a large red heart (סופק על ידי Tenor)" id="204" name="Google Shape;2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5479" y="566550"/>
            <a:ext cx="4010396" cy="4010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ctrTitle"/>
          </p:nvPr>
        </p:nvSpPr>
        <p:spPr>
          <a:xfrm>
            <a:off x="311700" y="964400"/>
            <a:ext cx="8520600" cy="220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latin typeface="Heebo"/>
                <a:ea typeface="Heebo"/>
                <a:cs typeface="Heebo"/>
                <a:sym typeface="Heebo"/>
              </a:rPr>
              <a:t>נתחיל עם תרגיל קשקושים!</a:t>
            </a:r>
            <a:endParaRPr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latin typeface="Heebo"/>
                <a:ea typeface="Heebo"/>
                <a:cs typeface="Heebo"/>
                <a:sym typeface="Heebo"/>
              </a:rPr>
              <a:t>קחו דף חלק.</a:t>
            </a:r>
            <a:endParaRPr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‫Young female hand showing empty white paper sheet on blue background. Mockup (סופק על ידי Getty Images)" id="76" name="Google Shape;76;p15"/>
          <p:cNvPicPr preferRelativeResize="0"/>
          <p:nvPr/>
        </p:nvPicPr>
        <p:blipFill rotWithShape="1">
          <a:blip r:embed="rId3">
            <a:alphaModFix/>
          </a:blip>
          <a:srcRect b="13860" l="42337" r="8701" t="0"/>
          <a:stretch/>
        </p:blipFill>
        <p:spPr>
          <a:xfrm>
            <a:off x="614400" y="2674575"/>
            <a:ext cx="1668634" cy="195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‫Young female hand showing empty white paper sheet on blue background. Mockup (סופק על ידי Getty Images)" id="82" name="Google Shape;82;p16"/>
          <p:cNvPicPr preferRelativeResize="0"/>
          <p:nvPr/>
        </p:nvPicPr>
        <p:blipFill rotWithShape="1">
          <a:blip r:embed="rId3">
            <a:alphaModFix/>
          </a:blip>
          <a:srcRect b="13860" l="42337" r="8701" t="0"/>
          <a:stretch/>
        </p:blipFill>
        <p:spPr>
          <a:xfrm>
            <a:off x="4805850" y="361277"/>
            <a:ext cx="3587302" cy="420952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>
            <p:ph type="ctrTitle"/>
          </p:nvPr>
        </p:nvSpPr>
        <p:spPr>
          <a:xfrm>
            <a:off x="311700" y="1004225"/>
            <a:ext cx="4158300" cy="3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w" sz="3680">
                <a:latin typeface="Heebo"/>
                <a:ea typeface="Heebo"/>
                <a:cs typeface="Heebo"/>
                <a:sym typeface="Heebo"/>
              </a:rPr>
              <a:t>חלקו את העמוד למשבצות</a:t>
            </a:r>
            <a:endParaRPr b="1" sz="3680"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680">
              <a:latin typeface="Heebo"/>
              <a:ea typeface="Heebo"/>
              <a:cs typeface="Heebo"/>
              <a:sym typeface="Heebo"/>
            </a:endParaRPr>
          </a:p>
        </p:txBody>
      </p:sp>
      <p:cxnSp>
        <p:nvCxnSpPr>
          <p:cNvPr id="84" name="Google Shape;84;p16"/>
          <p:cNvCxnSpPr/>
          <p:nvPr/>
        </p:nvCxnSpPr>
        <p:spPr>
          <a:xfrm>
            <a:off x="5712250" y="2254025"/>
            <a:ext cx="1879500" cy="2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16"/>
          <p:cNvCxnSpPr/>
          <p:nvPr/>
        </p:nvCxnSpPr>
        <p:spPr>
          <a:xfrm>
            <a:off x="5659750" y="3225475"/>
            <a:ext cx="1879500" cy="2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Google Shape;86;p16"/>
          <p:cNvCxnSpPr/>
          <p:nvPr/>
        </p:nvCxnSpPr>
        <p:spPr>
          <a:xfrm flipH="1">
            <a:off x="6194350" y="1409525"/>
            <a:ext cx="37200" cy="258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" name="Google Shape;87;p16"/>
          <p:cNvCxnSpPr/>
          <p:nvPr/>
        </p:nvCxnSpPr>
        <p:spPr>
          <a:xfrm flipH="1">
            <a:off x="6964975" y="1409525"/>
            <a:ext cx="37200" cy="258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 txBox="1"/>
          <p:nvPr>
            <p:ph type="ctrTitle"/>
          </p:nvPr>
        </p:nvSpPr>
        <p:spPr>
          <a:xfrm>
            <a:off x="311700" y="423100"/>
            <a:ext cx="4770000" cy="3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w" sz="3380">
                <a:latin typeface="Heebo"/>
                <a:ea typeface="Heebo"/>
                <a:cs typeface="Heebo"/>
                <a:sym typeface="Heebo"/>
              </a:rPr>
              <a:t>עכשיו תמלאו כל משבצת בדפוס חוזר </a:t>
            </a:r>
            <a:r>
              <a:rPr b="1" lang="iw" sz="3380">
                <a:latin typeface="Heebo"/>
                <a:ea typeface="Heebo"/>
                <a:cs typeface="Heebo"/>
                <a:sym typeface="Heebo"/>
              </a:rPr>
              <a:t>(פאטרן)</a:t>
            </a:r>
            <a:r>
              <a:rPr b="1" lang="iw" sz="3380">
                <a:latin typeface="Heebo"/>
                <a:ea typeface="Heebo"/>
                <a:cs typeface="Heebo"/>
                <a:sym typeface="Heebo"/>
              </a:rPr>
              <a:t>.</a:t>
            </a:r>
            <a:endParaRPr b="1" sz="3380"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w" sz="2680">
                <a:latin typeface="Heebo"/>
                <a:ea typeface="Heebo"/>
                <a:cs typeface="Heebo"/>
                <a:sym typeface="Heebo"/>
              </a:rPr>
              <a:t>הדפוס החוזר לא חייב להיות יפה או מיוחד - זה יכול להיות סתם קשקוש שחוזר על עצמו (הרבה עיגולים, זיגזג וכו׳).</a:t>
            </a:r>
            <a:endParaRPr sz="2680"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b="6813" l="9720" r="15625" t="4707"/>
          <a:stretch/>
        </p:blipFill>
        <p:spPr>
          <a:xfrm rot="5400000">
            <a:off x="4559601" y="1022350"/>
            <a:ext cx="4648200" cy="309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 txBox="1"/>
          <p:nvPr>
            <p:ph type="ctrTitle"/>
          </p:nvPr>
        </p:nvSpPr>
        <p:spPr>
          <a:xfrm>
            <a:off x="195600" y="827200"/>
            <a:ext cx="4815900" cy="28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w" sz="2400">
                <a:latin typeface="Heebo"/>
                <a:ea typeface="Heebo"/>
                <a:cs typeface="Heebo"/>
                <a:sym typeface="Heebo"/>
              </a:rPr>
              <a:t>לקשקש יכול לעזור לנו להירגע,</a:t>
            </a:r>
            <a:endParaRPr sz="2400"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w" sz="2400">
                <a:latin typeface="Heebo"/>
                <a:ea typeface="Heebo"/>
                <a:cs typeface="Heebo"/>
                <a:sym typeface="Heebo"/>
              </a:rPr>
              <a:t>במיוחד לקשקש דפוס חוזר. </a:t>
            </a:r>
            <a:endParaRPr sz="2400"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w" sz="2400">
                <a:latin typeface="Heebo"/>
                <a:ea typeface="Heebo"/>
                <a:cs typeface="Heebo"/>
                <a:sym typeface="Heebo"/>
              </a:rPr>
              <a:t>זה מאפשר למוח שלנו לנוח,</a:t>
            </a:r>
            <a:endParaRPr sz="2400"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w" sz="2400">
                <a:latin typeface="Heebo"/>
                <a:ea typeface="Heebo"/>
                <a:cs typeface="Heebo"/>
                <a:sym typeface="Heebo"/>
              </a:rPr>
              <a:t>ונותן לנו משהו לעשות בלי לחץ שצריך לצאת "טוב".</a:t>
            </a:r>
            <a:endParaRPr sz="2400"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descr="‫floral seamless pattern. Doodle style. Garden landscape made of plants. herbs trees and flowers. (סופק על ידי Getty Images)" id="101" name="Google Shape;101;p18"/>
          <p:cNvPicPr preferRelativeResize="0"/>
          <p:nvPr/>
        </p:nvPicPr>
        <p:blipFill rotWithShape="1">
          <a:blip r:embed="rId3">
            <a:alphaModFix/>
          </a:blip>
          <a:srcRect b="45510" l="0" r="15283" t="0"/>
          <a:stretch/>
        </p:blipFill>
        <p:spPr>
          <a:xfrm>
            <a:off x="5396271" y="187523"/>
            <a:ext cx="3494951" cy="23952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 Minute LoFi Timer for Classroom | Calm Ambient Music &amp; Relaxing Vibes&#10;&#10;Take a quick 7-minute break with this soothing LoFi timer, perfect for classrooms, study sessions, or moments when students need a calm reset. Featuring gentle ambient music paired with relaxing visuals, this timer helps create a peaceful atmosphere to boost focus and reduce stress.&#10;&#10;▶️ Ideal for quiet work, mindfulness breaks, or transition times&#10;🎵 Soft LoFi beats to keep energy balanced and minds calm&#10;🌌 Relaxing, minimal visuals to keep distractions low&#10;&#10;Use this timer to help students recharge and refocus during lessons — a simple way to bring calm and productivity to any classroom environment.&#10;&#10;Join us in the comments, say hi, and subscribe to my channel for more relaxing timers.&#10;&#10;🚨 SUBSCRIBE https://www.youtube.com/@CalmTimerStudio?sub_confirmation=1&#10;&#10;🎵 Music licensed from Uppbeat.io, a platform for content creators to find royalty-free music. Join Uppbeat with this referral link: https://share.uppbeat.io/tta4gwjutulo." id="102" name="Google Shape;102;p18" title="7 Minute Timer with Lofi Music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600" y="3944150"/>
            <a:ext cx="1748850" cy="9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6">
            <a:alphaModFix/>
          </a:blip>
          <a:srcRect b="6813" l="9720" r="15625" t="4707"/>
          <a:stretch/>
        </p:blipFill>
        <p:spPr>
          <a:xfrm rot="10800000">
            <a:off x="5457484" y="2747603"/>
            <a:ext cx="3372526" cy="224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9"/>
          <p:cNvSpPr txBox="1"/>
          <p:nvPr>
            <p:ph type="ctrTitle"/>
          </p:nvPr>
        </p:nvSpPr>
        <p:spPr>
          <a:xfrm>
            <a:off x="311708" y="667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latin typeface="Heebo"/>
                <a:ea typeface="Heebo"/>
                <a:cs typeface="Heebo"/>
                <a:sym typeface="Heebo"/>
              </a:rPr>
              <a:t>תראו לנו את הדוגמאות </a:t>
            </a:r>
            <a:endParaRPr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latin typeface="Heebo"/>
                <a:ea typeface="Heebo"/>
                <a:cs typeface="Heebo"/>
                <a:sym typeface="Heebo"/>
              </a:rPr>
              <a:t>שנוכל לקבל השראה!</a:t>
            </a:r>
            <a:endParaRPr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descr="‫a cartoon drawing of a panda bear surrounded by hearts and diamonds (סופק על ידי Tenor)"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850" y="3137750"/>
            <a:ext cx="1805726" cy="180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/>
          <p:nvPr/>
        </p:nvSpPr>
        <p:spPr>
          <a:xfrm>
            <a:off x="0" y="12625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 txBox="1"/>
          <p:nvPr>
            <p:ph type="ctrTitle"/>
          </p:nvPr>
        </p:nvSpPr>
        <p:spPr>
          <a:xfrm>
            <a:off x="311708" y="13722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latin typeface="Heebo"/>
                <a:ea typeface="Heebo"/>
                <a:cs typeface="Heebo"/>
                <a:sym typeface="Heebo"/>
              </a:rPr>
              <a:t>עכשיו נתחיל להכין את הכרזה.</a:t>
            </a:r>
            <a:endParaRPr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latin typeface="Heebo"/>
                <a:ea typeface="Heebo"/>
                <a:cs typeface="Heebo"/>
                <a:sym typeface="Heebo"/>
              </a:rPr>
              <a:t>קחו דף חדש. </a:t>
            </a:r>
            <a:endParaRPr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4533">
                <a:latin typeface="Heebo"/>
                <a:ea typeface="Heebo"/>
                <a:cs typeface="Heebo"/>
                <a:sym typeface="Heebo"/>
              </a:rPr>
              <a:t>אפשר לעבוד כשהדף מאוזן או מאונך.</a:t>
            </a:r>
            <a:endParaRPr sz="4533">
              <a:latin typeface="Heebo"/>
              <a:ea typeface="Heebo"/>
              <a:cs typeface="Heebo"/>
              <a:sym typeface="Heeb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114300">
            <a:solidFill>
              <a:srgbClr val="FBBA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 rotWithShape="1">
          <a:blip r:embed="rId3">
            <a:alphaModFix/>
          </a:blip>
          <a:srcRect b="5168" l="0" r="3232" t="17588"/>
          <a:stretch/>
        </p:blipFill>
        <p:spPr>
          <a:xfrm>
            <a:off x="5181525" y="122475"/>
            <a:ext cx="3485774" cy="471192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300575" y="244950"/>
            <a:ext cx="44595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שלב 1</a:t>
            </a:r>
            <a:endParaRPr b="1"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לכתוב במרכז הדף מילה 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שמעודדת או משמחת אתכם.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תכתבו בעיפרון ותנסו לכתוב חלש.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הנה כמה מילים לדוגמא:</a:t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3000000" y="2434050"/>
            <a:ext cx="1572000" cy="22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5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מִשְׁפָּחָה</a:t>
            </a:r>
            <a:endParaRPr b="1" sz="25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חֲבֵרִים</a:t>
            </a:r>
            <a:endParaRPr b="1" sz="28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אַהֲבָה</a:t>
            </a:r>
            <a:endParaRPr b="1" sz="28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שִׂמְחָה</a:t>
            </a:r>
            <a:endParaRPr b="1" sz="28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חִיּוּךְ</a:t>
            </a:r>
            <a:endParaRPr b="1" sz="28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688875" y="2410950"/>
            <a:ext cx="17016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תִּקְוָה</a:t>
            </a:r>
            <a:endParaRPr b="1" sz="28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שָׁלוֹם</a:t>
            </a:r>
            <a:endParaRPr b="1" sz="28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פַּרְפָּרִים</a:t>
            </a:r>
            <a:endParaRPr b="1" sz="28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שׁוֹקוֹלָד</a:t>
            </a:r>
            <a:endParaRPr b="1" sz="28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חִבּוּק</a:t>
            </a:r>
            <a:endParaRPr b="1" sz="28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