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</p:sldIdLst>
  <p:sldSz cx="18288000" cy="10287000"/>
  <p:notesSz cx="6858000" cy="9144000"/>
  <p:embeddedFontLst>
    <p:embeddedFont>
      <p:font typeface="Heebo" panose="00000500000000000000" pitchFamily="2" charset="-79"/>
      <p:regular r:id="rId34"/>
      <p:bold r:id="rId35"/>
    </p:embeddedFont>
    <p:embeddedFont>
      <p:font typeface="Heebo Bold" panose="00000800000000000000" pitchFamily="2" charset="-79"/>
      <p:regular r:id="rId36"/>
      <p:bold r:id="rId37"/>
    </p:embeddedFont>
    <p:embeddedFont>
      <p:font typeface="Open Sans" pitchFamily="2" charset="0"/>
      <p:regular r:id="rId38"/>
      <p:bold r:id="rId39"/>
      <p:italic r:id="rId40"/>
      <p:boldItalic r:id="rId41"/>
    </p:embeddedFont>
    <p:embeddedFont>
      <p:font typeface="Open Sans Bold" pitchFamily="2" charset="0"/>
      <p:regular r:id="rId42"/>
      <p:bold r:id="rId43"/>
    </p:embeddedFont>
    <p:embeddedFont>
      <p:font typeface="ploni-yad" panose="020B0604020202020204" charset="-79"/>
      <p:regular r:id="rId44"/>
    </p:embeddedFont>
    <p:embeddedFont>
      <p:font typeface="ploni-yad Bold" panose="020B0604020202020204" charset="-79"/>
      <p:regular r:id="rId45"/>
    </p:embeddedFont>
    <p:embeddedFont>
      <p:font typeface="ploni-yad Heavy" panose="020B0604020202020204" charset="-79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66" d="100"/>
          <a:sy n="66" d="100"/>
        </p:scale>
        <p:origin x="46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26.03.2026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57200" y="-99179"/>
            <a:ext cx="20164363" cy="10350029"/>
            <a:chOff x="0" y="0"/>
            <a:chExt cx="26885817" cy="138000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885816" cy="13800038"/>
            </a:xfrm>
            <a:custGeom>
              <a:avLst/>
              <a:gdLst/>
              <a:ahLst/>
              <a:cxnLst/>
              <a:rect l="l" t="t" r="r" b="b"/>
              <a:pathLst>
                <a:path w="26885816" h="13800038">
                  <a:moveTo>
                    <a:pt x="0" y="0"/>
                  </a:moveTo>
                  <a:lnTo>
                    <a:pt x="26885816" y="0"/>
                  </a:lnTo>
                  <a:lnTo>
                    <a:pt x="26885816" y="13800038"/>
                  </a:lnTo>
                  <a:lnTo>
                    <a:pt x="0" y="13800038"/>
                  </a:lnTo>
                  <a:close/>
                </a:path>
              </a:pathLst>
            </a:custGeom>
            <a:solidFill>
              <a:srgbClr val="F3F3F7"/>
            </a:solid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6049015" y="9686925"/>
            <a:ext cx="2153260" cy="514350"/>
            <a:chOff x="0" y="0"/>
            <a:chExt cx="2871013" cy="685800"/>
          </a:xfrm>
        </p:grpSpPr>
        <p:sp>
          <p:nvSpPr>
            <p:cNvPr id="5" name="Freeform 5" descr="preencoded.png">
              <a:hlinkClick r:id="rId3" tooltip="https://gamma.app/?utm_source=made-with-gamma"/>
            </p:cNvPr>
            <p:cNvSpPr/>
            <p:nvPr/>
          </p:nvSpPr>
          <p:spPr>
            <a:xfrm>
              <a:off x="0" y="0"/>
              <a:ext cx="2870962" cy="685800"/>
            </a:xfrm>
            <a:custGeom>
              <a:avLst/>
              <a:gdLst/>
              <a:ahLst/>
              <a:cxnLst/>
              <a:rect l="l" t="t" r="r" b="b"/>
              <a:pathLst>
                <a:path w="2870962" h="685800">
                  <a:moveTo>
                    <a:pt x="0" y="0"/>
                  </a:moveTo>
                  <a:lnTo>
                    <a:pt x="2870962" y="0"/>
                  </a:lnTo>
                  <a:lnTo>
                    <a:pt x="2870962" y="685800"/>
                  </a:lnTo>
                  <a:lnTo>
                    <a:pt x="0" y="685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1"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740150" y="-741750"/>
            <a:ext cx="11566900" cy="11770500"/>
            <a:chOff x="0" y="0"/>
            <a:chExt cx="17158914" cy="17460945"/>
          </a:xfrm>
        </p:grpSpPr>
        <p:sp>
          <p:nvSpPr>
            <p:cNvPr id="7" name="Freeform 7" descr="preencoded.png"/>
            <p:cNvSpPr/>
            <p:nvPr/>
          </p:nvSpPr>
          <p:spPr>
            <a:xfrm>
              <a:off x="0" y="0"/>
              <a:ext cx="17158953" cy="17460916"/>
            </a:xfrm>
            <a:custGeom>
              <a:avLst/>
              <a:gdLst/>
              <a:ahLst/>
              <a:cxnLst/>
              <a:rect l="l" t="t" r="r" b="b"/>
              <a:pathLst>
                <a:path w="17158953" h="17460916">
                  <a:moveTo>
                    <a:pt x="0" y="0"/>
                  </a:moveTo>
                  <a:lnTo>
                    <a:pt x="17158953" y="0"/>
                  </a:lnTo>
                  <a:lnTo>
                    <a:pt x="17158953" y="17460916"/>
                  </a:lnTo>
                  <a:lnTo>
                    <a:pt x="0" y="174609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3410" b="-33996"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8" name="Freeform 8"/>
          <p:cNvSpPr/>
          <p:nvPr/>
        </p:nvSpPr>
        <p:spPr>
          <a:xfrm>
            <a:off x="3914938" y="4114034"/>
            <a:ext cx="2158818" cy="2510253"/>
          </a:xfrm>
          <a:custGeom>
            <a:avLst/>
            <a:gdLst/>
            <a:ahLst/>
            <a:cxnLst/>
            <a:rect l="l" t="t" r="r" b="b"/>
            <a:pathLst>
              <a:path w="2158818" h="2510253">
                <a:moveTo>
                  <a:pt x="0" y="0"/>
                </a:moveTo>
                <a:lnTo>
                  <a:pt x="2158818" y="0"/>
                </a:lnTo>
                <a:lnTo>
                  <a:pt x="2158818" y="2510253"/>
                </a:lnTo>
                <a:lnTo>
                  <a:pt x="0" y="25102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9" name="TextBox 9"/>
          <p:cNvSpPr txBox="1"/>
          <p:nvPr/>
        </p:nvSpPr>
        <p:spPr>
          <a:xfrm>
            <a:off x="2111567" y="6715125"/>
            <a:ext cx="3277551" cy="3228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6300"/>
              </a:lnSpc>
            </a:pPr>
            <a:r>
              <a:rPr lang="he-IL" sz="3500" b="1" dirty="0">
                <a:solidFill>
                  <a:srgbClr val="000000"/>
                </a:solidFill>
                <a:latin typeface="ploni-yad Bold"/>
                <a:ea typeface="ploni-yad Bold"/>
                <a:cs typeface="ploni-yad Bold"/>
                <a:sym typeface="ploni-yad Bold"/>
                <a:rtl/>
              </a:rPr>
              <a:t>מה נביא למסע?</a:t>
            </a:r>
          </a:p>
          <a:p>
            <a:pPr marL="591344" lvl="1" indent="-295672" algn="r" rtl="1">
              <a:lnSpc>
                <a:spcPts val="6300"/>
              </a:lnSpc>
              <a:buFont typeface="Arial"/>
              <a:buChar char="•"/>
            </a:pPr>
            <a:r>
              <a:rPr lang="he-IL" sz="3500" dirty="0">
                <a:solidFill>
                  <a:srgbClr val="000000"/>
                </a:solidFill>
                <a:latin typeface="ploni-yad"/>
                <a:ea typeface="ploni-yad"/>
                <a:cs typeface="ploni-yad"/>
                <a:sym typeface="ploni-yad"/>
                <a:rtl/>
              </a:rPr>
              <a:t>דף</a:t>
            </a:r>
            <a:r>
              <a:rPr lang="ar-EG" sz="3500" dirty="0">
                <a:solidFill>
                  <a:srgbClr val="000000"/>
                </a:solidFill>
                <a:latin typeface="ploni-yad"/>
                <a:ea typeface="ploni-yad"/>
                <a:cs typeface="ploni-yad"/>
                <a:sym typeface="ploni-yad"/>
                <a:rtl/>
              </a:rPr>
              <a:t> </a:t>
            </a:r>
            <a:r>
              <a:rPr lang="en-US" sz="3500" dirty="0">
                <a:solidFill>
                  <a:srgbClr val="000000"/>
                </a:solidFill>
                <a:latin typeface="ploni-yad"/>
                <a:ea typeface="ploni-yad"/>
                <a:cs typeface="ploni-yad"/>
                <a:sym typeface="ploni-yad"/>
              </a:rPr>
              <a:t>4</a:t>
            </a:r>
            <a:endParaRPr lang="ar-EG" sz="3500" dirty="0">
              <a:solidFill>
                <a:srgbClr val="000000"/>
              </a:solidFill>
              <a:latin typeface="ploni-yad"/>
              <a:ea typeface="ploni-yad"/>
              <a:cs typeface="ploni-yad"/>
              <a:sym typeface="ploni-yad"/>
              <a:rtl/>
            </a:endParaRPr>
          </a:p>
          <a:p>
            <a:pPr marL="591344" lvl="1" indent="-295672" algn="r" rtl="1">
              <a:lnSpc>
                <a:spcPts val="6300"/>
              </a:lnSpc>
              <a:buFont typeface="Arial"/>
              <a:buChar char="•"/>
            </a:pPr>
            <a:r>
              <a:rPr lang="he-IL" sz="3500" dirty="0">
                <a:solidFill>
                  <a:srgbClr val="000000"/>
                </a:solidFill>
                <a:latin typeface="ploni-yad"/>
                <a:ea typeface="ploni-yad"/>
                <a:cs typeface="ploni-yad"/>
                <a:sym typeface="ploni-yad"/>
                <a:rtl/>
              </a:rPr>
              <a:t>טושים צבעוניים</a:t>
            </a:r>
          </a:p>
          <a:p>
            <a:pPr marL="591344" lvl="1" indent="-295672" algn="r" rtl="1">
              <a:lnSpc>
                <a:spcPts val="6300"/>
              </a:lnSpc>
              <a:buFont typeface="Arial"/>
              <a:buChar char="•"/>
            </a:pPr>
            <a:r>
              <a:rPr lang="he-IL" sz="3500" dirty="0">
                <a:solidFill>
                  <a:srgbClr val="000000"/>
                </a:solidFill>
                <a:latin typeface="ploni-yad"/>
                <a:ea typeface="ploni-yad"/>
                <a:cs typeface="ploni-yad"/>
                <a:sym typeface="ploni-yad"/>
                <a:rtl/>
              </a:rPr>
              <a:t>עט/ עפרון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994347" y="2940285"/>
            <a:ext cx="12656382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12151"/>
              </a:lnSpc>
            </a:pPr>
            <a:r>
              <a:rPr lang="he-IL" sz="10126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החיפוש אחרי</a:t>
            </a:r>
            <a:r>
              <a:rPr lang="he-IL" sz="10126" b="1">
                <a:solidFill>
                  <a:srgbClr val="FBBA14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 האור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4492860"/>
            <a:ext cx="13717237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6978"/>
              </a:lnSpc>
            </a:pPr>
            <a:r>
              <a:rPr lang="he-IL" sz="5815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מסע לגילוי </a:t>
            </a:r>
            <a:r>
              <a:rPr lang="he-IL" sz="5815" b="1">
                <a:solidFill>
                  <a:srgbClr val="FBBA14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הכוחות </a:t>
            </a:r>
            <a:r>
              <a:rPr lang="he-IL" sz="5815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שלי</a:t>
            </a: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0BEC37E2-B59E-EE87-2887-2F8916F88588}"/>
              </a:ext>
            </a:extLst>
          </p:cNvPr>
          <p:cNvSpPr txBox="1"/>
          <p:nvPr/>
        </p:nvSpPr>
        <p:spPr>
          <a:xfrm>
            <a:off x="3692725" y="7336146"/>
            <a:ext cx="444426" cy="9237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8399"/>
              </a:lnSpc>
            </a:pPr>
            <a:r>
              <a:rPr lang="en-US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A</a:t>
            </a:r>
            <a:endParaRPr lang="he-IL" sz="3500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  <a:rtl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049015" y="9686925"/>
            <a:ext cx="2153260" cy="514350"/>
            <a:chOff x="0" y="0"/>
            <a:chExt cx="2871013" cy="685800"/>
          </a:xfrm>
        </p:grpSpPr>
        <p:sp>
          <p:nvSpPr>
            <p:cNvPr id="3" name="Freeform 3" descr="preencoded.png">
              <a:hlinkClick r:id="rId3" tooltip="https://gamma.app/?utm_source=made-with-gamma"/>
            </p:cNvPr>
            <p:cNvSpPr/>
            <p:nvPr/>
          </p:nvSpPr>
          <p:spPr>
            <a:xfrm>
              <a:off x="0" y="0"/>
              <a:ext cx="2870962" cy="685800"/>
            </a:xfrm>
            <a:custGeom>
              <a:avLst/>
              <a:gdLst/>
              <a:ahLst/>
              <a:cxnLst/>
              <a:rect l="l" t="t" r="r" b="b"/>
              <a:pathLst>
                <a:path w="2870962" h="685800">
                  <a:moveTo>
                    <a:pt x="0" y="0"/>
                  </a:moveTo>
                  <a:lnTo>
                    <a:pt x="2870962" y="0"/>
                  </a:lnTo>
                  <a:lnTo>
                    <a:pt x="2870962" y="685800"/>
                  </a:lnTo>
                  <a:lnTo>
                    <a:pt x="0" y="685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1"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0025450" cy="10287000"/>
            <a:chOff x="0" y="0"/>
            <a:chExt cx="14032913" cy="14399012"/>
          </a:xfrm>
        </p:grpSpPr>
        <p:sp>
          <p:nvSpPr>
            <p:cNvPr id="5" name="Freeform 5" descr="preencoded.png"/>
            <p:cNvSpPr/>
            <p:nvPr/>
          </p:nvSpPr>
          <p:spPr>
            <a:xfrm>
              <a:off x="0" y="0"/>
              <a:ext cx="14032912" cy="14398986"/>
            </a:xfrm>
            <a:custGeom>
              <a:avLst/>
              <a:gdLst/>
              <a:ahLst/>
              <a:cxnLst/>
              <a:rect l="l" t="t" r="r" b="b"/>
              <a:pathLst>
                <a:path w="14032912" h="14398986">
                  <a:moveTo>
                    <a:pt x="0" y="0"/>
                  </a:moveTo>
                  <a:lnTo>
                    <a:pt x="14032912" y="0"/>
                  </a:lnTo>
                  <a:lnTo>
                    <a:pt x="14032912" y="14398986"/>
                  </a:lnTo>
                  <a:lnTo>
                    <a:pt x="0" y="1439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31947" b="-15592"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995067" y="3243120"/>
            <a:ext cx="6264233" cy="5300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6039"/>
              </a:lnSpc>
            </a:pPr>
            <a:r>
              <a:rPr lang="he-IL" sz="39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"חיות אהובות שלי! </a:t>
            </a:r>
          </a:p>
          <a:p>
            <a:pPr algn="r" rtl="1">
              <a:lnSpc>
                <a:spcPts val="6039"/>
              </a:lnSpc>
            </a:pPr>
            <a:r>
              <a:rPr lang="he-IL" sz="39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 יש ביער צליל חדש: 'אור'. </a:t>
            </a:r>
          </a:p>
          <a:p>
            <a:pPr algn="r" rtl="1">
              <a:lnSpc>
                <a:spcPts val="6039"/>
              </a:lnSpc>
            </a:pPr>
            <a:r>
              <a:rPr lang="he-IL" sz="39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אינני יודע מה פשרו. </a:t>
            </a:r>
          </a:p>
          <a:p>
            <a:pPr algn="r" rtl="1">
              <a:lnSpc>
                <a:spcPts val="6039"/>
              </a:lnSpc>
            </a:pPr>
            <a:endParaRPr lang="he-IL" sz="3999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  <a:rtl/>
            </a:endParaRPr>
          </a:p>
          <a:p>
            <a:pPr algn="r" rtl="1">
              <a:lnSpc>
                <a:spcPts val="6039"/>
              </a:lnSpc>
            </a:pPr>
            <a:r>
              <a:rPr lang="he-IL" sz="39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האם יש ביניכן חיה אמיצה </a:t>
            </a:r>
          </a:p>
          <a:p>
            <a:pPr algn="r" rtl="1">
              <a:lnSpc>
                <a:spcPts val="6039"/>
              </a:lnSpc>
            </a:pPr>
            <a:r>
              <a:rPr lang="he-IL" sz="39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שתסכים לצאת למסע</a:t>
            </a:r>
          </a:p>
          <a:p>
            <a:pPr algn="r" rtl="1">
              <a:lnSpc>
                <a:spcPts val="6039"/>
              </a:lnSpc>
            </a:pPr>
            <a:r>
              <a:rPr lang="he-IL" sz="39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 ולחפש את האור?"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-6792040" y="8389053"/>
            <a:ext cx="14669140" cy="1529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6212"/>
              </a:lnSpc>
            </a:pPr>
            <a:r>
              <a:rPr lang="he-IL" sz="4087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שקט... אף חיה לא ענתה. </a:t>
            </a:r>
          </a:p>
          <a:p>
            <a:pPr algn="r" rtl="1">
              <a:lnSpc>
                <a:spcPts val="6212"/>
              </a:lnSpc>
            </a:pPr>
            <a:r>
              <a:rPr lang="he-IL" sz="4087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הרי אין מפה ואין רמז.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645954" y="676275"/>
            <a:ext cx="9135961" cy="1547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13272"/>
              </a:lnSpc>
            </a:pPr>
            <a:r>
              <a:rPr lang="he-IL" sz="79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בום.. בום.. בום..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5201900" y="9220396"/>
            <a:ext cx="3086100" cy="308610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C0C0E"/>
            </a:solid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85725" y="-55959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3F3F7"/>
            </a:solid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049015" y="9686925"/>
            <a:ext cx="2153260" cy="514350"/>
            <a:chOff x="0" y="0"/>
            <a:chExt cx="2871013" cy="685800"/>
          </a:xfrm>
        </p:grpSpPr>
        <p:sp>
          <p:nvSpPr>
            <p:cNvPr id="7" name="Freeform 7" descr="preencoded.png">
              <a:hlinkClick r:id="rId3" tooltip="https://gamma.app/?utm_source=made-with-gamma"/>
            </p:cNvPr>
            <p:cNvSpPr/>
            <p:nvPr/>
          </p:nvSpPr>
          <p:spPr>
            <a:xfrm>
              <a:off x="0" y="0"/>
              <a:ext cx="2870962" cy="685800"/>
            </a:xfrm>
            <a:custGeom>
              <a:avLst/>
              <a:gdLst/>
              <a:ahLst/>
              <a:cxnLst/>
              <a:rect l="l" t="t" r="r" b="b"/>
              <a:pathLst>
                <a:path w="2870962" h="685800">
                  <a:moveTo>
                    <a:pt x="0" y="0"/>
                  </a:moveTo>
                  <a:lnTo>
                    <a:pt x="2870962" y="0"/>
                  </a:lnTo>
                  <a:lnTo>
                    <a:pt x="2870962" y="685800"/>
                  </a:lnTo>
                  <a:lnTo>
                    <a:pt x="0" y="685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1"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85725" y="146599"/>
            <a:ext cx="18288000" cy="10287000"/>
            <a:chOff x="0" y="0"/>
            <a:chExt cx="24384000" cy="13716000"/>
          </a:xfrm>
        </p:grpSpPr>
        <p:sp>
          <p:nvSpPr>
            <p:cNvPr id="9" name="Freeform 9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28193" b="-38473"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590691" y="1365817"/>
            <a:ext cx="14534955" cy="1504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6079"/>
              </a:lnSpc>
            </a:pPr>
            <a:r>
              <a:rPr lang="he-IL" sz="39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ראשונה יצאה אל החושך אחת החיות הגדולות והחזקות ביער. </a:t>
            </a:r>
          </a:p>
          <a:p>
            <a:pPr algn="r" rtl="1">
              <a:lnSpc>
                <a:spcPts val="6079"/>
              </a:lnSpc>
            </a:pPr>
            <a:r>
              <a:rPr lang="he-IL" sz="39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 חודשים עברו — והיא לא שבה.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196678" y="2949012"/>
            <a:ext cx="14928967" cy="1490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6039"/>
              </a:lnSpc>
            </a:pPr>
            <a:r>
              <a:rPr lang="he-IL" sz="39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חיה עוד יותר גדולה ועוד יותר חזקה החליטה לצאת אל המסע החשוך. </a:t>
            </a:r>
          </a:p>
          <a:p>
            <a:pPr algn="r" rtl="1">
              <a:lnSpc>
                <a:spcPts val="6039"/>
              </a:lnSpc>
            </a:pPr>
            <a:r>
              <a:rPr lang="he-IL" sz="39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גם היא מעולם לא חזרה.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534125" y="5175799"/>
            <a:ext cx="3591520" cy="721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6074"/>
              </a:lnSpc>
            </a:pPr>
            <a:r>
              <a:rPr lang="he-IL" sz="404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מה יקרה עכשיו?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-929355" y="6947914"/>
            <a:ext cx="7709002" cy="2310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6212"/>
              </a:lnSpc>
            </a:pPr>
            <a:r>
              <a:rPr lang="he-IL" sz="4087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המלך כינס את כולם בפעם השלישית. </a:t>
            </a:r>
          </a:p>
          <a:p>
            <a:pPr algn="r" rtl="1">
              <a:lnSpc>
                <a:spcPts val="6212"/>
              </a:lnSpc>
            </a:pPr>
            <a:r>
              <a:rPr lang="he-IL" sz="4087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החיות כולן פחדו.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049015" y="9686925"/>
            <a:ext cx="2153260" cy="514350"/>
            <a:chOff x="0" y="0"/>
            <a:chExt cx="2871013" cy="685800"/>
          </a:xfrm>
        </p:grpSpPr>
        <p:sp>
          <p:nvSpPr>
            <p:cNvPr id="3" name="Freeform 3" descr="preencoded.png">
              <a:hlinkClick r:id="rId3" tooltip="https://gamma.app/?utm_source=made-with-gamma"/>
            </p:cNvPr>
            <p:cNvSpPr/>
            <p:nvPr/>
          </p:nvSpPr>
          <p:spPr>
            <a:xfrm>
              <a:off x="0" y="0"/>
              <a:ext cx="2870962" cy="685800"/>
            </a:xfrm>
            <a:custGeom>
              <a:avLst/>
              <a:gdLst/>
              <a:ahLst/>
              <a:cxnLst/>
              <a:rect l="l" t="t" r="r" b="b"/>
              <a:pathLst>
                <a:path w="2870962" h="685800">
                  <a:moveTo>
                    <a:pt x="0" y="0"/>
                  </a:moveTo>
                  <a:lnTo>
                    <a:pt x="2870962" y="0"/>
                  </a:lnTo>
                  <a:lnTo>
                    <a:pt x="2870962" y="685800"/>
                  </a:lnTo>
                  <a:lnTo>
                    <a:pt x="0" y="685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1"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9667430" y="0"/>
            <a:ext cx="8620570" cy="10287000"/>
            <a:chOff x="0" y="0"/>
            <a:chExt cx="11494093" cy="13716000"/>
          </a:xfrm>
        </p:grpSpPr>
        <p:sp>
          <p:nvSpPr>
            <p:cNvPr id="5" name="Freeform 5" descr="preencoded.png"/>
            <p:cNvSpPr/>
            <p:nvPr/>
          </p:nvSpPr>
          <p:spPr>
            <a:xfrm>
              <a:off x="0" y="0"/>
              <a:ext cx="11494094" cy="13716000"/>
            </a:xfrm>
            <a:custGeom>
              <a:avLst/>
              <a:gdLst/>
              <a:ahLst/>
              <a:cxnLst/>
              <a:rect l="l" t="t" r="r" b="b"/>
              <a:pathLst>
                <a:path w="11494094" h="13716000">
                  <a:moveTo>
                    <a:pt x="0" y="0"/>
                  </a:moveTo>
                  <a:lnTo>
                    <a:pt x="11494094" y="0"/>
                  </a:lnTo>
                  <a:lnTo>
                    <a:pt x="11494094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2850" b="-12850"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-897308" y="877027"/>
            <a:ext cx="9445523" cy="1339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11725"/>
              </a:lnSpc>
            </a:pPr>
            <a:r>
              <a:rPr lang="he-IL" sz="6000" b="1">
                <a:solidFill>
                  <a:srgbClr val="39393C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שקט... שקט מוחלט...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35986" y="2646679"/>
            <a:ext cx="9020327" cy="902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7817"/>
              </a:lnSpc>
            </a:pPr>
            <a:r>
              <a:rPr lang="he-IL" sz="3999" b="1">
                <a:solidFill>
                  <a:srgbClr val="39393C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"אני אצא לחפש את האור..."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0399662" y="5026523"/>
            <a:ext cx="38100" cy="1091508"/>
            <a:chOff x="0" y="0"/>
            <a:chExt cx="50800" cy="145534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0800" cy="1455293"/>
            </a:xfrm>
            <a:custGeom>
              <a:avLst/>
              <a:gdLst/>
              <a:ahLst/>
              <a:cxnLst/>
              <a:rect l="l" t="t" r="r" b="b"/>
              <a:pathLst>
                <a:path w="50800" h="1455293">
                  <a:moveTo>
                    <a:pt x="0" y="0"/>
                  </a:moveTo>
                  <a:lnTo>
                    <a:pt x="50800" y="0"/>
                  </a:lnTo>
                  <a:lnTo>
                    <a:pt x="50800" y="1455293"/>
                  </a:lnTo>
                  <a:lnTo>
                    <a:pt x="0" y="1455293"/>
                  </a:lnTo>
                  <a:close/>
                </a:path>
              </a:pathLst>
            </a:custGeom>
            <a:solidFill>
              <a:srgbClr val="101014"/>
            </a:solidFill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28700" y="4158978"/>
            <a:ext cx="8195701" cy="4476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5999"/>
              </a:lnSpc>
            </a:pPr>
            <a:r>
              <a:rPr lang="he-IL" sz="3999">
                <a:solidFill>
                  <a:srgbClr val="39393C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מהשורה האחרונה והרחוקה ביותר </a:t>
            </a:r>
          </a:p>
          <a:p>
            <a:pPr algn="ctr" rtl="1">
              <a:lnSpc>
                <a:spcPts val="5999"/>
              </a:lnSpc>
            </a:pPr>
            <a:r>
              <a:rPr lang="he-IL" sz="3999">
                <a:solidFill>
                  <a:srgbClr val="39393C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קמה אחת החיות.</a:t>
            </a:r>
          </a:p>
          <a:p>
            <a:pPr algn="ctr" rtl="1">
              <a:lnSpc>
                <a:spcPts val="5999"/>
              </a:lnSpc>
            </a:pPr>
            <a:r>
              <a:rPr lang="he-IL" sz="3999">
                <a:solidFill>
                  <a:srgbClr val="39393C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לא הכי חזקה, לא הכי גדולה. </a:t>
            </a:r>
          </a:p>
          <a:p>
            <a:pPr algn="ctr" rtl="1">
              <a:lnSpc>
                <a:spcPts val="5999"/>
              </a:lnSpc>
            </a:pPr>
            <a:r>
              <a:rPr lang="he-IL" sz="3999">
                <a:solidFill>
                  <a:srgbClr val="39393C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חיה ככל החיות.</a:t>
            </a:r>
          </a:p>
          <a:p>
            <a:pPr algn="ctr" rtl="1">
              <a:lnSpc>
                <a:spcPts val="5999"/>
              </a:lnSpc>
            </a:pPr>
            <a:endParaRPr lang="he-IL" sz="3999">
              <a:solidFill>
                <a:srgbClr val="39393C"/>
              </a:solidFill>
              <a:latin typeface="Open Sans"/>
              <a:ea typeface="Open Sans"/>
              <a:cs typeface="Open Sans"/>
              <a:sym typeface="Open Sans"/>
              <a:rtl/>
            </a:endParaRPr>
          </a:p>
          <a:p>
            <a:pPr algn="ctr" rtl="1">
              <a:lnSpc>
                <a:spcPts val="5999"/>
              </a:lnSpc>
            </a:pPr>
            <a:r>
              <a:rPr lang="he-IL" sz="3999">
                <a:solidFill>
                  <a:srgbClr val="39393C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קמה ואמרה: “אני אצא”.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049015" y="9686925"/>
            <a:ext cx="2153260" cy="514350"/>
            <a:chOff x="0" y="0"/>
            <a:chExt cx="2871013" cy="685800"/>
          </a:xfrm>
        </p:grpSpPr>
        <p:sp>
          <p:nvSpPr>
            <p:cNvPr id="3" name="Freeform 3" descr="preencoded.png">
              <a:hlinkClick r:id="rId3" tooltip="https://gamma.app/?utm_source=made-with-gamma"/>
            </p:cNvPr>
            <p:cNvSpPr/>
            <p:nvPr/>
          </p:nvSpPr>
          <p:spPr>
            <a:xfrm>
              <a:off x="0" y="0"/>
              <a:ext cx="2870962" cy="685800"/>
            </a:xfrm>
            <a:custGeom>
              <a:avLst/>
              <a:gdLst/>
              <a:ahLst/>
              <a:cxnLst/>
              <a:rect l="l" t="t" r="r" b="b"/>
              <a:pathLst>
                <a:path w="2870962" h="685800">
                  <a:moveTo>
                    <a:pt x="0" y="0"/>
                  </a:moveTo>
                  <a:lnTo>
                    <a:pt x="2870962" y="0"/>
                  </a:lnTo>
                  <a:lnTo>
                    <a:pt x="2870962" y="685800"/>
                  </a:lnTo>
                  <a:lnTo>
                    <a:pt x="0" y="685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1"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9667430" y="0"/>
            <a:ext cx="8620570" cy="10287000"/>
            <a:chOff x="0" y="0"/>
            <a:chExt cx="11494093" cy="13716000"/>
          </a:xfrm>
        </p:grpSpPr>
        <p:sp>
          <p:nvSpPr>
            <p:cNvPr id="5" name="Freeform 5" descr="preencoded.png"/>
            <p:cNvSpPr/>
            <p:nvPr/>
          </p:nvSpPr>
          <p:spPr>
            <a:xfrm>
              <a:off x="0" y="0"/>
              <a:ext cx="11494094" cy="13716000"/>
            </a:xfrm>
            <a:custGeom>
              <a:avLst/>
              <a:gdLst/>
              <a:ahLst/>
              <a:cxnLst/>
              <a:rect l="l" t="t" r="r" b="b"/>
              <a:pathLst>
                <a:path w="11494094" h="13716000">
                  <a:moveTo>
                    <a:pt x="0" y="0"/>
                  </a:moveTo>
                  <a:lnTo>
                    <a:pt x="11494094" y="0"/>
                  </a:lnTo>
                  <a:lnTo>
                    <a:pt x="11494094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2850" b="-12850"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35986" y="2646679"/>
            <a:ext cx="9020327" cy="902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7817"/>
              </a:lnSpc>
            </a:pPr>
            <a:endParaRPr/>
          </a:p>
        </p:txBody>
      </p:sp>
      <p:grpSp>
        <p:nvGrpSpPr>
          <p:cNvPr id="7" name="Group 7"/>
          <p:cNvGrpSpPr/>
          <p:nvPr/>
        </p:nvGrpSpPr>
        <p:grpSpPr>
          <a:xfrm>
            <a:off x="10399662" y="5026523"/>
            <a:ext cx="38100" cy="1091508"/>
            <a:chOff x="0" y="0"/>
            <a:chExt cx="50800" cy="145534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0800" cy="1455293"/>
            </a:xfrm>
            <a:custGeom>
              <a:avLst/>
              <a:gdLst/>
              <a:ahLst/>
              <a:cxnLst/>
              <a:rect l="l" t="t" r="r" b="b"/>
              <a:pathLst>
                <a:path w="50800" h="1455293">
                  <a:moveTo>
                    <a:pt x="0" y="0"/>
                  </a:moveTo>
                  <a:lnTo>
                    <a:pt x="50800" y="0"/>
                  </a:lnTo>
                  <a:lnTo>
                    <a:pt x="50800" y="1455293"/>
                  </a:lnTo>
                  <a:lnTo>
                    <a:pt x="0" y="1455293"/>
                  </a:lnTo>
                  <a:close/>
                </a:path>
              </a:pathLst>
            </a:custGeom>
            <a:solidFill>
              <a:srgbClr val="101014"/>
            </a:solidFill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948299" y="6279089"/>
            <a:ext cx="8195701" cy="2219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5999"/>
              </a:lnSpc>
            </a:pPr>
            <a:r>
              <a:rPr lang="he-IL" sz="3999">
                <a:solidFill>
                  <a:srgbClr val="39393C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אז - מה קורה מכאן?</a:t>
            </a:r>
          </a:p>
          <a:p>
            <a:pPr algn="ctr" rtl="1">
              <a:lnSpc>
                <a:spcPts val="5999"/>
              </a:lnSpc>
            </a:pPr>
            <a:endParaRPr lang="he-IL" sz="3999">
              <a:solidFill>
                <a:srgbClr val="39393C"/>
              </a:solidFill>
              <a:latin typeface="Open Sans"/>
              <a:ea typeface="Open Sans"/>
              <a:cs typeface="Open Sans"/>
              <a:sym typeface="Open Sans"/>
              <a:rtl/>
            </a:endParaRPr>
          </a:p>
          <a:p>
            <a:pPr algn="ctr" rtl="1">
              <a:lnSpc>
                <a:spcPts val="5999"/>
              </a:lnSpc>
            </a:pPr>
            <a:endParaRPr lang="he-IL" sz="3999">
              <a:solidFill>
                <a:srgbClr val="39393C"/>
              </a:solidFill>
              <a:latin typeface="Open Sans"/>
              <a:ea typeface="Open Sans"/>
              <a:cs typeface="Open Sans"/>
              <a:sym typeface="Open Sans"/>
              <a:rtl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C0C0E"/>
            </a:solid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3F3F7"/>
            </a:solid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049015" y="9686925"/>
            <a:ext cx="2153260" cy="514350"/>
            <a:chOff x="0" y="0"/>
            <a:chExt cx="2871013" cy="685800"/>
          </a:xfrm>
        </p:grpSpPr>
        <p:sp>
          <p:nvSpPr>
            <p:cNvPr id="7" name="Freeform 7" descr="preencoded.png">
              <a:hlinkClick r:id="rId3" tooltip="https://gamma.app/?utm_source=made-with-gamma"/>
            </p:cNvPr>
            <p:cNvSpPr/>
            <p:nvPr/>
          </p:nvSpPr>
          <p:spPr>
            <a:xfrm>
              <a:off x="0" y="0"/>
              <a:ext cx="2870962" cy="685800"/>
            </a:xfrm>
            <a:custGeom>
              <a:avLst/>
              <a:gdLst/>
              <a:ahLst/>
              <a:cxnLst/>
              <a:rect l="l" t="t" r="r" b="b"/>
              <a:pathLst>
                <a:path w="2870962" h="685800">
                  <a:moveTo>
                    <a:pt x="0" y="0"/>
                  </a:moveTo>
                  <a:lnTo>
                    <a:pt x="2870962" y="0"/>
                  </a:lnTo>
                  <a:lnTo>
                    <a:pt x="2870962" y="685800"/>
                  </a:lnTo>
                  <a:lnTo>
                    <a:pt x="0" y="685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1"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201900" y="8143875"/>
            <a:ext cx="3086100" cy="308610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3F3F7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830724" y="6081390"/>
            <a:ext cx="14626551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720"/>
              </a:lnSpc>
            </a:pPr>
            <a:r>
              <a:rPr lang="he-IL" sz="56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בואו נתחלק לחדרים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778844" y="3296442"/>
            <a:ext cx="12730311" cy="238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6800"/>
              </a:lnSpc>
            </a:pPr>
            <a:r>
              <a:rPr lang="he-IL" sz="12000" b="1">
                <a:solidFill>
                  <a:srgbClr val="4B9FD9"/>
                </a:solidFill>
                <a:latin typeface="ploni-yad Bold"/>
                <a:ea typeface="ploni-yad Bold"/>
                <a:cs typeface="ploni-yad Bold"/>
                <a:sym typeface="ploni-yad Bold"/>
                <a:rtl/>
              </a:rPr>
              <a:t>כדי לדעת מה ההמשך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723790" y="7258597"/>
            <a:ext cx="5535510" cy="1999703"/>
          </a:xfrm>
          <a:custGeom>
            <a:avLst/>
            <a:gdLst/>
            <a:ahLst/>
            <a:cxnLst/>
            <a:rect l="l" t="t" r="r" b="b"/>
            <a:pathLst>
              <a:path w="5535510" h="1999703">
                <a:moveTo>
                  <a:pt x="0" y="0"/>
                </a:moveTo>
                <a:lnTo>
                  <a:pt x="5535510" y="0"/>
                </a:lnTo>
                <a:lnTo>
                  <a:pt x="5535510" y="1999703"/>
                </a:lnTo>
                <a:lnTo>
                  <a:pt x="0" y="19997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TextBox 3"/>
          <p:cNvSpPr txBox="1"/>
          <p:nvPr/>
        </p:nvSpPr>
        <p:spPr>
          <a:xfrm>
            <a:off x="6773022" y="86005"/>
            <a:ext cx="9901535" cy="3121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2179"/>
              </a:lnSpc>
            </a:pPr>
            <a:r>
              <a:rPr lang="he-IL" sz="15842" b="1">
                <a:solidFill>
                  <a:srgbClr val="4B9FD9"/>
                </a:solidFill>
                <a:latin typeface="ploni-yad Bold"/>
                <a:ea typeface="ploni-yad Bold"/>
                <a:cs typeface="ploni-yad Bold"/>
                <a:sym typeface="ploni-yad Bold"/>
                <a:rtl/>
              </a:rPr>
              <a:t>עכשיו תורכם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867921" y="3717369"/>
            <a:ext cx="11950824" cy="273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1012"/>
              </a:lnSpc>
            </a:pPr>
            <a:r>
              <a:rPr lang="he-IL" sz="7866" b="1">
                <a:solidFill>
                  <a:srgbClr val="000000"/>
                </a:solidFill>
                <a:latin typeface="Heebo Bold"/>
                <a:ea typeface="Heebo Bold"/>
                <a:cs typeface="Heebo Bold"/>
                <a:sym typeface="Heebo Bold"/>
                <a:rtl/>
              </a:rPr>
              <a:t>הסיפור של החיה השלישית </a:t>
            </a:r>
          </a:p>
          <a:p>
            <a:pPr algn="ctr" rtl="1">
              <a:lnSpc>
                <a:spcPts val="11012"/>
              </a:lnSpc>
            </a:pPr>
            <a:r>
              <a:rPr lang="he-IL" sz="7866" b="1">
                <a:solidFill>
                  <a:srgbClr val="000000"/>
                </a:solidFill>
                <a:latin typeface="Heebo Bold"/>
                <a:ea typeface="Heebo Bold"/>
                <a:cs typeface="Heebo Bold"/>
                <a:sym typeface="Heebo Bold"/>
                <a:rtl/>
              </a:rPr>
              <a:t>במסע אל האור תלוי בך!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05985" y="-25133"/>
            <a:ext cx="17676029" cy="3827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4268"/>
              </a:lnSpc>
            </a:pPr>
            <a:r>
              <a:rPr lang="he-IL" sz="10191" b="1">
                <a:solidFill>
                  <a:srgbClr val="4B9FD9"/>
                </a:solidFill>
                <a:latin typeface="ploni-yad Heavy"/>
                <a:ea typeface="ploni-yad Heavy"/>
                <a:cs typeface="ploni-yad Heavy"/>
                <a:sym typeface="ploni-yad Heavy"/>
                <a:rtl/>
              </a:rPr>
              <a:t>כדי לדעת את המשך הסיפור ניקח דף ונניח אותו מאוזן</a:t>
            </a:r>
          </a:p>
        </p:txBody>
      </p:sp>
      <p:sp>
        <p:nvSpPr>
          <p:cNvPr id="3" name="Freeform 3"/>
          <p:cNvSpPr/>
          <p:nvPr/>
        </p:nvSpPr>
        <p:spPr>
          <a:xfrm>
            <a:off x="5017937" y="4087970"/>
            <a:ext cx="8686737" cy="5352908"/>
          </a:xfrm>
          <a:custGeom>
            <a:avLst/>
            <a:gdLst/>
            <a:ahLst/>
            <a:cxnLst/>
            <a:rect l="l" t="t" r="r" b="b"/>
            <a:pathLst>
              <a:path w="8686737" h="5352908">
                <a:moveTo>
                  <a:pt x="0" y="0"/>
                </a:moveTo>
                <a:lnTo>
                  <a:pt x="8686737" y="0"/>
                </a:lnTo>
                <a:lnTo>
                  <a:pt x="8686737" y="5352908"/>
                </a:lnTo>
                <a:lnTo>
                  <a:pt x="0" y="53529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366" t="-33442" r="-13879" b="-11976"/>
            </a:stretch>
          </a:blipFill>
        </p:spPr>
        <p:txBody>
          <a:bodyPr/>
          <a:lstStyle/>
          <a:p>
            <a:endParaRPr lang="he-IL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17937" y="3905392"/>
            <a:ext cx="8686737" cy="5352908"/>
          </a:xfrm>
          <a:custGeom>
            <a:avLst/>
            <a:gdLst/>
            <a:ahLst/>
            <a:cxnLst/>
            <a:rect l="l" t="t" r="r" b="b"/>
            <a:pathLst>
              <a:path w="8686737" h="5352908">
                <a:moveTo>
                  <a:pt x="0" y="0"/>
                </a:moveTo>
                <a:lnTo>
                  <a:pt x="8686737" y="0"/>
                </a:lnTo>
                <a:lnTo>
                  <a:pt x="8686737" y="5352908"/>
                </a:lnTo>
                <a:lnTo>
                  <a:pt x="0" y="53529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366" t="-33442" r="-13879" b="-11976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AutoShape 3"/>
          <p:cNvSpPr/>
          <p:nvPr/>
        </p:nvSpPr>
        <p:spPr>
          <a:xfrm>
            <a:off x="5734637" y="6769195"/>
            <a:ext cx="6133878" cy="0"/>
          </a:xfrm>
          <a:prstGeom prst="line">
            <a:avLst/>
          </a:prstGeom>
          <a:ln w="123825" cap="flat">
            <a:solidFill>
              <a:srgbClr val="4B9F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e-IL"/>
          </a:p>
        </p:txBody>
      </p:sp>
      <p:sp>
        <p:nvSpPr>
          <p:cNvPr id="4" name="AutoShape 4"/>
          <p:cNvSpPr/>
          <p:nvPr/>
        </p:nvSpPr>
        <p:spPr>
          <a:xfrm flipV="1">
            <a:off x="7937167" y="4460749"/>
            <a:ext cx="0" cy="4242195"/>
          </a:xfrm>
          <a:prstGeom prst="line">
            <a:avLst/>
          </a:prstGeom>
          <a:ln w="123825" cap="flat">
            <a:solidFill>
              <a:srgbClr val="4B9F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e-IL"/>
          </a:p>
        </p:txBody>
      </p:sp>
      <p:sp>
        <p:nvSpPr>
          <p:cNvPr id="5" name="AutoShape 5"/>
          <p:cNvSpPr/>
          <p:nvPr/>
        </p:nvSpPr>
        <p:spPr>
          <a:xfrm flipV="1">
            <a:off x="10046593" y="4460749"/>
            <a:ext cx="0" cy="4242195"/>
          </a:xfrm>
          <a:prstGeom prst="line">
            <a:avLst/>
          </a:prstGeom>
          <a:ln w="123825" cap="flat">
            <a:solidFill>
              <a:srgbClr val="4B9F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e-IL"/>
          </a:p>
        </p:txBody>
      </p:sp>
      <p:sp>
        <p:nvSpPr>
          <p:cNvPr id="6" name="TextBox 6"/>
          <p:cNvSpPr txBox="1"/>
          <p:nvPr/>
        </p:nvSpPr>
        <p:spPr>
          <a:xfrm>
            <a:off x="305985" y="-25133"/>
            <a:ext cx="17676029" cy="3827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4268"/>
              </a:lnSpc>
            </a:pPr>
            <a:r>
              <a:rPr lang="he-IL" sz="10191" b="1">
                <a:solidFill>
                  <a:srgbClr val="4B9FD9"/>
                </a:solidFill>
                <a:latin typeface="ploni-yad Heavy"/>
                <a:ea typeface="ploni-yad Heavy"/>
                <a:cs typeface="ploni-yad Heavy"/>
                <a:sym typeface="ploni-yad Heavy"/>
                <a:rtl/>
              </a:rPr>
              <a:t>את הדף נחלק לשישה חלקים </a:t>
            </a:r>
          </a:p>
          <a:p>
            <a:pPr algn="ctr" rtl="1">
              <a:lnSpc>
                <a:spcPts val="14268"/>
              </a:lnSpc>
            </a:pPr>
            <a:r>
              <a:rPr lang="he-IL" sz="10191" b="1">
                <a:solidFill>
                  <a:srgbClr val="4B9FD9"/>
                </a:solidFill>
                <a:latin typeface="ploni-yad Heavy"/>
                <a:ea typeface="ploni-yad Heavy"/>
                <a:cs typeface="ploni-yad Heavy"/>
                <a:sym typeface="ploni-yad Heavy"/>
                <a:rtl/>
              </a:rPr>
              <a:t>עם טוש/ עיפרון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32978" y="4459883"/>
            <a:ext cx="8686737" cy="5352908"/>
            <a:chOff x="0" y="0"/>
            <a:chExt cx="11582316" cy="71372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582316" cy="7137211"/>
            </a:xfrm>
            <a:custGeom>
              <a:avLst/>
              <a:gdLst/>
              <a:ahLst/>
              <a:cxnLst/>
              <a:rect l="l" t="t" r="r" b="b"/>
              <a:pathLst>
                <a:path w="11582316" h="7137211">
                  <a:moveTo>
                    <a:pt x="0" y="0"/>
                  </a:moveTo>
                  <a:lnTo>
                    <a:pt x="11582316" y="0"/>
                  </a:lnTo>
                  <a:lnTo>
                    <a:pt x="11582316" y="7137211"/>
                  </a:lnTo>
                  <a:lnTo>
                    <a:pt x="0" y="71372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0366" t="-33442" r="-13879" b="-11976"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4" name="AutoShape 4"/>
            <p:cNvSpPr/>
            <p:nvPr/>
          </p:nvSpPr>
          <p:spPr>
            <a:xfrm>
              <a:off x="955601" y="3818403"/>
              <a:ext cx="8178504" cy="0"/>
            </a:xfrm>
            <a:prstGeom prst="line">
              <a:avLst/>
            </a:prstGeom>
            <a:ln w="165100" cap="flat">
              <a:solidFill>
                <a:srgbClr val="4B9FD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5" name="AutoShape 5"/>
            <p:cNvSpPr/>
            <p:nvPr/>
          </p:nvSpPr>
          <p:spPr>
            <a:xfrm flipV="1">
              <a:off x="3892307" y="740476"/>
              <a:ext cx="0" cy="5656259"/>
            </a:xfrm>
            <a:prstGeom prst="line">
              <a:avLst/>
            </a:prstGeom>
            <a:ln w="165100" cap="flat">
              <a:solidFill>
                <a:srgbClr val="4B9FD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6" name="AutoShape 6"/>
            <p:cNvSpPr/>
            <p:nvPr/>
          </p:nvSpPr>
          <p:spPr>
            <a:xfrm flipV="1">
              <a:off x="6704875" y="740476"/>
              <a:ext cx="0" cy="5656259"/>
            </a:xfrm>
            <a:prstGeom prst="line">
              <a:avLst/>
            </a:prstGeom>
            <a:ln w="165100" cap="flat">
              <a:solidFill>
                <a:srgbClr val="4B9FD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4866659" y="137953"/>
            <a:ext cx="17676029" cy="2017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4268"/>
              </a:lnSpc>
            </a:pPr>
            <a:r>
              <a:rPr lang="he-IL" sz="10191" b="1">
                <a:solidFill>
                  <a:srgbClr val="4B9FD9"/>
                </a:solidFill>
                <a:latin typeface="ploni-yad Bold"/>
                <a:ea typeface="ploni-yad Bold"/>
                <a:cs typeface="ploni-yad Bold"/>
                <a:sym typeface="ploni-yad Bold"/>
                <a:rtl/>
              </a:rPr>
              <a:t>בחלק הראשון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00200" y="1695920"/>
            <a:ext cx="15401422" cy="875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7324"/>
              </a:lnSpc>
            </a:pPr>
            <a:r>
              <a:rPr lang="he-IL" sz="4500" dirty="0">
                <a:solidFill>
                  <a:srgbClr val="39393C"/>
                </a:solidFill>
                <a:latin typeface="Heebo"/>
                <a:ea typeface="Heebo"/>
                <a:cs typeface="Heebo"/>
                <a:sym typeface="Heebo"/>
                <a:rtl/>
              </a:rPr>
              <a:t>מי החיה שלי? איך היא נראית? איזה פרווה יש לה? מה הגודל שלה?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367819" y="4676775"/>
            <a:ext cx="1791502" cy="2017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268"/>
              </a:lnSpc>
            </a:pPr>
            <a:r>
              <a:rPr lang="en-US" sz="10191" b="1">
                <a:solidFill>
                  <a:srgbClr val="4B9FD9"/>
                </a:solidFill>
                <a:latin typeface="ploni-yad Bold"/>
                <a:ea typeface="ploni-yad Bold"/>
                <a:cs typeface="ploni-yad Bold"/>
                <a:sym typeface="ploni-yad Bold"/>
              </a:rPr>
              <a:t>1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48D70CAD-B208-1973-5677-4062C2C7339D}"/>
              </a:ext>
            </a:extLst>
          </p:cNvPr>
          <p:cNvSpPr txBox="1"/>
          <p:nvPr/>
        </p:nvSpPr>
        <p:spPr>
          <a:xfrm>
            <a:off x="4495800" y="887898"/>
            <a:ext cx="5704034" cy="876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7324"/>
              </a:lnSpc>
            </a:pPr>
            <a:r>
              <a:rPr lang="he-IL" sz="4528" b="1" dirty="0">
                <a:solidFill>
                  <a:srgbClr val="39393C"/>
                </a:solidFill>
                <a:latin typeface="Heebo"/>
                <a:ea typeface="Heebo"/>
                <a:cs typeface="Heebo"/>
                <a:sym typeface="Heebo"/>
                <a:rtl/>
              </a:rPr>
              <a:t>נכתוב/ נצייר את הדמות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32978" y="4459883"/>
            <a:ext cx="8686737" cy="5352908"/>
            <a:chOff x="0" y="0"/>
            <a:chExt cx="11582316" cy="71372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582316" cy="7137211"/>
            </a:xfrm>
            <a:custGeom>
              <a:avLst/>
              <a:gdLst/>
              <a:ahLst/>
              <a:cxnLst/>
              <a:rect l="l" t="t" r="r" b="b"/>
              <a:pathLst>
                <a:path w="11582316" h="7137211">
                  <a:moveTo>
                    <a:pt x="0" y="0"/>
                  </a:moveTo>
                  <a:lnTo>
                    <a:pt x="11582316" y="0"/>
                  </a:lnTo>
                  <a:lnTo>
                    <a:pt x="11582316" y="7137211"/>
                  </a:lnTo>
                  <a:lnTo>
                    <a:pt x="0" y="71372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0366" t="-33442" r="-13879" b="-11976"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4" name="AutoShape 4"/>
            <p:cNvSpPr/>
            <p:nvPr/>
          </p:nvSpPr>
          <p:spPr>
            <a:xfrm>
              <a:off x="955601" y="3818403"/>
              <a:ext cx="8178504" cy="0"/>
            </a:xfrm>
            <a:prstGeom prst="line">
              <a:avLst/>
            </a:prstGeom>
            <a:ln w="165100" cap="flat">
              <a:solidFill>
                <a:srgbClr val="4B9FD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5" name="AutoShape 5"/>
            <p:cNvSpPr/>
            <p:nvPr/>
          </p:nvSpPr>
          <p:spPr>
            <a:xfrm flipV="1">
              <a:off x="3892307" y="740476"/>
              <a:ext cx="0" cy="5656259"/>
            </a:xfrm>
            <a:prstGeom prst="line">
              <a:avLst/>
            </a:prstGeom>
            <a:ln w="165100" cap="flat">
              <a:solidFill>
                <a:srgbClr val="4B9FD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6" name="AutoShape 6"/>
            <p:cNvSpPr/>
            <p:nvPr/>
          </p:nvSpPr>
          <p:spPr>
            <a:xfrm flipV="1">
              <a:off x="6704875" y="740476"/>
              <a:ext cx="0" cy="5656259"/>
            </a:xfrm>
            <a:prstGeom prst="line">
              <a:avLst/>
            </a:prstGeom>
            <a:ln w="165100" cap="flat">
              <a:solidFill>
                <a:srgbClr val="4B9FD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4866659" y="137953"/>
            <a:ext cx="17676029" cy="2017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4268"/>
              </a:lnSpc>
            </a:pPr>
            <a:r>
              <a:rPr lang="he-IL" sz="10191" b="1">
                <a:solidFill>
                  <a:srgbClr val="4B9FD9"/>
                </a:solidFill>
                <a:latin typeface="ploni-yad Bold"/>
                <a:ea typeface="ploni-yad Bold"/>
                <a:cs typeface="ploni-yad Bold"/>
                <a:sym typeface="ploni-yad Bold"/>
                <a:rtl/>
              </a:rPr>
              <a:t>בחלק השני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58000" y="1769375"/>
            <a:ext cx="9459453" cy="875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7324"/>
              </a:lnSpc>
            </a:pPr>
            <a:r>
              <a:rPr lang="he-IL" sz="4500" dirty="0">
                <a:solidFill>
                  <a:srgbClr val="39393C"/>
                </a:solidFill>
                <a:latin typeface="Heebo"/>
                <a:ea typeface="Heebo"/>
                <a:cs typeface="Heebo"/>
                <a:sym typeface="Heebo"/>
                <a:rtl/>
              </a:rPr>
              <a:t>מה </a:t>
            </a:r>
            <a:r>
              <a:rPr lang="he-IL" sz="4500" dirty="0" err="1">
                <a:solidFill>
                  <a:srgbClr val="39393C"/>
                </a:solidFill>
                <a:latin typeface="Heebo"/>
                <a:ea typeface="Heebo"/>
                <a:cs typeface="Heebo"/>
                <a:sym typeface="Heebo"/>
                <a:rtl/>
              </a:rPr>
              <a:t>היתה</a:t>
            </a:r>
            <a:r>
              <a:rPr lang="he-IL" sz="4500" dirty="0">
                <a:solidFill>
                  <a:srgbClr val="39393C"/>
                </a:solidFill>
                <a:latin typeface="Heebo"/>
                <a:ea typeface="Heebo"/>
                <a:cs typeface="Heebo"/>
                <a:sym typeface="Heebo"/>
                <a:rtl/>
              </a:rPr>
              <a:t> המשימה של החיה שלי באמת?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404558" y="5469075"/>
            <a:ext cx="1722145" cy="1225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595"/>
              </a:lnSpc>
            </a:pPr>
            <a:r>
              <a:rPr lang="he-IL" sz="3282" b="1">
                <a:solidFill>
                  <a:srgbClr val="101014"/>
                </a:solidFill>
                <a:latin typeface="ploni-yad Bold"/>
                <a:ea typeface="ploni-yad Bold"/>
                <a:cs typeface="ploni-yad Bold"/>
                <a:sym typeface="ploni-yad Bold"/>
                <a:rtl/>
              </a:rPr>
              <a:t>החיה </a:t>
            </a:r>
          </a:p>
          <a:p>
            <a:pPr algn="ctr" rtl="1">
              <a:lnSpc>
                <a:spcPts val="4595"/>
              </a:lnSpc>
            </a:pPr>
            <a:r>
              <a:rPr lang="he-IL" sz="3282" b="1">
                <a:solidFill>
                  <a:srgbClr val="101014"/>
                </a:solidFill>
                <a:latin typeface="ploni-yad Bold"/>
                <a:ea typeface="ploni-yad Bold"/>
                <a:cs typeface="ploni-yad Bold"/>
                <a:sym typeface="ploni-yad Bold"/>
                <a:rtl/>
              </a:rPr>
              <a:t>שלי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613056" y="4911000"/>
            <a:ext cx="1791502" cy="2017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268"/>
              </a:lnSpc>
            </a:pPr>
            <a:r>
              <a:rPr lang="en-US" sz="10191" b="1">
                <a:solidFill>
                  <a:srgbClr val="4B9FD9"/>
                </a:solidFill>
                <a:latin typeface="ploni-yad Bold"/>
                <a:ea typeface="ploni-yad Bold"/>
                <a:cs typeface="ploni-yad Bold"/>
                <a:sym typeface="ploni-yad Bold"/>
              </a:rPr>
              <a:t>2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E1DC50DD-7BD2-96A8-A4DC-06D9ED199807}"/>
              </a:ext>
            </a:extLst>
          </p:cNvPr>
          <p:cNvSpPr txBox="1"/>
          <p:nvPr/>
        </p:nvSpPr>
        <p:spPr>
          <a:xfrm>
            <a:off x="4412657" y="770758"/>
            <a:ext cx="6400797" cy="876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7324"/>
              </a:lnSpc>
            </a:pPr>
            <a:r>
              <a:rPr lang="he-IL" sz="4528" b="1" dirty="0">
                <a:solidFill>
                  <a:srgbClr val="39393C"/>
                </a:solidFill>
                <a:latin typeface="Heebo"/>
                <a:ea typeface="Heebo"/>
                <a:cs typeface="Heebo"/>
                <a:sym typeface="Heebo"/>
                <a:rtl/>
              </a:rPr>
              <a:t>נכתוב/ נצייר את המשימה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049015" y="9686925"/>
            <a:ext cx="2153260" cy="514350"/>
            <a:chOff x="0" y="0"/>
            <a:chExt cx="2871013" cy="685800"/>
          </a:xfrm>
        </p:grpSpPr>
        <p:sp>
          <p:nvSpPr>
            <p:cNvPr id="3" name="Freeform 3" descr="preencoded.png">
              <a:hlinkClick r:id="rId3" tooltip="https://gamma.app/?utm_source=made-with-gamma"/>
            </p:cNvPr>
            <p:cNvSpPr/>
            <p:nvPr/>
          </p:nvSpPr>
          <p:spPr>
            <a:xfrm>
              <a:off x="0" y="0"/>
              <a:ext cx="2870962" cy="685800"/>
            </a:xfrm>
            <a:custGeom>
              <a:avLst/>
              <a:gdLst/>
              <a:ahLst/>
              <a:cxnLst/>
              <a:rect l="l" t="t" r="r" b="b"/>
              <a:pathLst>
                <a:path w="2870962" h="685800">
                  <a:moveTo>
                    <a:pt x="0" y="0"/>
                  </a:moveTo>
                  <a:lnTo>
                    <a:pt x="2870962" y="0"/>
                  </a:lnTo>
                  <a:lnTo>
                    <a:pt x="2870962" y="685800"/>
                  </a:lnTo>
                  <a:lnTo>
                    <a:pt x="0" y="685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1"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4" name="Freeform 4"/>
          <p:cNvSpPr/>
          <p:nvPr/>
        </p:nvSpPr>
        <p:spPr>
          <a:xfrm>
            <a:off x="11036889" y="7420883"/>
            <a:ext cx="2124184" cy="2233384"/>
          </a:xfrm>
          <a:custGeom>
            <a:avLst/>
            <a:gdLst/>
            <a:ahLst/>
            <a:cxnLst/>
            <a:rect l="l" t="t" r="r" b="b"/>
            <a:pathLst>
              <a:path w="2124184" h="2233384">
                <a:moveTo>
                  <a:pt x="0" y="0"/>
                </a:moveTo>
                <a:lnTo>
                  <a:pt x="2124184" y="0"/>
                </a:lnTo>
                <a:lnTo>
                  <a:pt x="2124184" y="2233384"/>
                </a:lnTo>
                <a:lnTo>
                  <a:pt x="0" y="22333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570" r="-2570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5" name="Freeform 5"/>
          <p:cNvSpPr/>
          <p:nvPr/>
        </p:nvSpPr>
        <p:spPr>
          <a:xfrm>
            <a:off x="0" y="48220"/>
            <a:ext cx="18202275" cy="10238780"/>
          </a:xfrm>
          <a:custGeom>
            <a:avLst/>
            <a:gdLst/>
            <a:ahLst/>
            <a:cxnLst/>
            <a:rect l="l" t="t" r="r" b="b"/>
            <a:pathLst>
              <a:path w="18202275" h="10238780">
                <a:moveTo>
                  <a:pt x="0" y="0"/>
                </a:moveTo>
                <a:lnTo>
                  <a:pt x="18202275" y="0"/>
                </a:lnTo>
                <a:lnTo>
                  <a:pt x="18202275" y="10238780"/>
                </a:lnTo>
                <a:lnTo>
                  <a:pt x="0" y="102387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6" name="TextBox 6"/>
          <p:cNvSpPr txBox="1"/>
          <p:nvPr/>
        </p:nvSpPr>
        <p:spPr>
          <a:xfrm>
            <a:off x="-47930" y="1457325"/>
            <a:ext cx="16096945" cy="1743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6840"/>
              </a:lnSpc>
            </a:pPr>
            <a:r>
              <a:rPr lang="he-IL" sz="57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כולנו נמצאים כבר הרבה זמן ב”מצב חירום”...</a:t>
            </a:r>
          </a:p>
          <a:p>
            <a:pPr algn="r" rtl="1">
              <a:lnSpc>
                <a:spcPts val="6840"/>
              </a:lnSpc>
            </a:pPr>
            <a:endParaRPr lang="he-IL" sz="5700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  <a:rtl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396110" y="3076575"/>
            <a:ext cx="13652905" cy="1127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9240"/>
              </a:lnSpc>
            </a:pPr>
            <a:r>
              <a:rPr lang="he-IL" sz="66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איך נוכל להתמודד ולהיות חזקים יותר?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32978" y="4459883"/>
            <a:ext cx="8686737" cy="5352908"/>
            <a:chOff x="0" y="0"/>
            <a:chExt cx="11582316" cy="71372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582316" cy="7137211"/>
            </a:xfrm>
            <a:custGeom>
              <a:avLst/>
              <a:gdLst/>
              <a:ahLst/>
              <a:cxnLst/>
              <a:rect l="l" t="t" r="r" b="b"/>
              <a:pathLst>
                <a:path w="11582316" h="7137211">
                  <a:moveTo>
                    <a:pt x="0" y="0"/>
                  </a:moveTo>
                  <a:lnTo>
                    <a:pt x="11582316" y="0"/>
                  </a:lnTo>
                  <a:lnTo>
                    <a:pt x="11582316" y="7137211"/>
                  </a:lnTo>
                  <a:lnTo>
                    <a:pt x="0" y="71372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0366" t="-33442" r="-13879" b="-11976"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4" name="AutoShape 4"/>
            <p:cNvSpPr/>
            <p:nvPr/>
          </p:nvSpPr>
          <p:spPr>
            <a:xfrm>
              <a:off x="955601" y="3818403"/>
              <a:ext cx="8178504" cy="0"/>
            </a:xfrm>
            <a:prstGeom prst="line">
              <a:avLst/>
            </a:prstGeom>
            <a:ln w="165100" cap="flat">
              <a:solidFill>
                <a:srgbClr val="4B9FD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5" name="AutoShape 5"/>
            <p:cNvSpPr/>
            <p:nvPr/>
          </p:nvSpPr>
          <p:spPr>
            <a:xfrm flipV="1">
              <a:off x="3892307" y="740476"/>
              <a:ext cx="0" cy="5656259"/>
            </a:xfrm>
            <a:prstGeom prst="line">
              <a:avLst/>
            </a:prstGeom>
            <a:ln w="165100" cap="flat">
              <a:solidFill>
                <a:srgbClr val="4B9FD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6" name="AutoShape 6"/>
            <p:cNvSpPr/>
            <p:nvPr/>
          </p:nvSpPr>
          <p:spPr>
            <a:xfrm flipV="1">
              <a:off x="6704875" y="740476"/>
              <a:ext cx="0" cy="5656259"/>
            </a:xfrm>
            <a:prstGeom prst="line">
              <a:avLst/>
            </a:prstGeom>
            <a:ln w="165100" cap="flat">
              <a:solidFill>
                <a:srgbClr val="4B9FD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4866659" y="137953"/>
            <a:ext cx="17676029" cy="2017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4268"/>
              </a:lnSpc>
            </a:pPr>
            <a:r>
              <a:rPr lang="he-IL" sz="10191" b="1">
                <a:solidFill>
                  <a:srgbClr val="4B9FD9"/>
                </a:solidFill>
                <a:latin typeface="ploni-yad Bold"/>
                <a:ea typeface="ploni-yad Bold"/>
                <a:cs typeface="ploni-yad Bold"/>
                <a:sym typeface="ploni-yad Bold"/>
                <a:rtl/>
              </a:rPr>
              <a:t>בחלק השלישי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-3657600" y="1695920"/>
            <a:ext cx="20506822" cy="875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7324"/>
              </a:lnSpc>
            </a:pPr>
            <a:r>
              <a:rPr lang="he-IL" sz="4500" dirty="0">
                <a:solidFill>
                  <a:srgbClr val="39393C"/>
                </a:solidFill>
                <a:latin typeface="Heebo"/>
                <a:ea typeface="Heebo"/>
                <a:cs typeface="Heebo"/>
                <a:sym typeface="Heebo"/>
                <a:rtl/>
              </a:rPr>
              <a:t>מי עזר לחיה שלי להצליח באמת הפעם? חיה? חפץ? קול פנימי? קסם?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404558" y="5469075"/>
            <a:ext cx="1722145" cy="1225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595"/>
              </a:lnSpc>
            </a:pPr>
            <a:r>
              <a:rPr lang="he-IL" sz="3282" b="1">
                <a:solidFill>
                  <a:srgbClr val="101014"/>
                </a:solidFill>
                <a:latin typeface="ploni-yad Bold"/>
                <a:ea typeface="ploni-yad Bold"/>
                <a:cs typeface="ploni-yad Bold"/>
                <a:sym typeface="ploni-yad Bold"/>
                <a:rtl/>
              </a:rPr>
              <a:t>החיה </a:t>
            </a:r>
          </a:p>
          <a:p>
            <a:pPr algn="ctr" rtl="1">
              <a:lnSpc>
                <a:spcPts val="4595"/>
              </a:lnSpc>
            </a:pPr>
            <a:r>
              <a:rPr lang="he-IL" sz="3282" b="1">
                <a:solidFill>
                  <a:srgbClr val="101014"/>
                </a:solidFill>
                <a:latin typeface="ploni-yad Bold"/>
                <a:ea typeface="ploni-yad Bold"/>
                <a:cs typeface="ploni-yad Bold"/>
                <a:sym typeface="ploni-yad Bold"/>
                <a:rtl/>
              </a:rPr>
              <a:t>שלי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14387" y="4911000"/>
            <a:ext cx="1791502" cy="2017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268"/>
              </a:lnSpc>
            </a:pPr>
            <a:r>
              <a:rPr lang="en-US" sz="10191" b="1">
                <a:solidFill>
                  <a:srgbClr val="4B9FD9"/>
                </a:solidFill>
                <a:latin typeface="ploni-yad Bold"/>
                <a:ea typeface="ploni-yad Bold"/>
                <a:cs typeface="ploni-yad Bold"/>
                <a:sym typeface="ploni-yad Bold"/>
              </a:rPr>
              <a:t>3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421855" y="5469075"/>
            <a:ext cx="1722145" cy="1225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595"/>
              </a:lnSpc>
            </a:pPr>
            <a:r>
              <a:rPr lang="he-IL" sz="3282" b="1">
                <a:solidFill>
                  <a:srgbClr val="101014"/>
                </a:solidFill>
                <a:latin typeface="ploni-yad Bold"/>
                <a:ea typeface="ploni-yad Bold"/>
                <a:cs typeface="ploni-yad Bold"/>
                <a:sym typeface="ploni-yad Bold"/>
                <a:rtl/>
              </a:rPr>
              <a:t>המשימה שלה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14191793-DB94-E056-4299-20EB2BD8EE98}"/>
              </a:ext>
            </a:extLst>
          </p:cNvPr>
          <p:cNvSpPr txBox="1"/>
          <p:nvPr/>
        </p:nvSpPr>
        <p:spPr>
          <a:xfrm>
            <a:off x="4495800" y="887898"/>
            <a:ext cx="5704034" cy="876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7324"/>
              </a:lnSpc>
            </a:pPr>
            <a:r>
              <a:rPr lang="he-IL" sz="4528" b="1" dirty="0">
                <a:solidFill>
                  <a:srgbClr val="39393C"/>
                </a:solidFill>
                <a:latin typeface="Heebo"/>
                <a:ea typeface="Heebo"/>
                <a:cs typeface="Heebo"/>
                <a:sym typeface="Heebo"/>
                <a:rtl/>
              </a:rPr>
              <a:t>נכתוב/ נצייר את העזרה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32978" y="4459883"/>
            <a:ext cx="8686737" cy="5352908"/>
            <a:chOff x="0" y="0"/>
            <a:chExt cx="11582316" cy="71372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582316" cy="7137211"/>
            </a:xfrm>
            <a:custGeom>
              <a:avLst/>
              <a:gdLst/>
              <a:ahLst/>
              <a:cxnLst/>
              <a:rect l="l" t="t" r="r" b="b"/>
              <a:pathLst>
                <a:path w="11582316" h="7137211">
                  <a:moveTo>
                    <a:pt x="0" y="0"/>
                  </a:moveTo>
                  <a:lnTo>
                    <a:pt x="11582316" y="0"/>
                  </a:lnTo>
                  <a:lnTo>
                    <a:pt x="11582316" y="7137211"/>
                  </a:lnTo>
                  <a:lnTo>
                    <a:pt x="0" y="71372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0366" t="-33442" r="-13879" b="-11976"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4" name="AutoShape 4"/>
            <p:cNvSpPr/>
            <p:nvPr/>
          </p:nvSpPr>
          <p:spPr>
            <a:xfrm>
              <a:off x="955601" y="3818403"/>
              <a:ext cx="8178504" cy="0"/>
            </a:xfrm>
            <a:prstGeom prst="line">
              <a:avLst/>
            </a:prstGeom>
            <a:ln w="165100" cap="flat">
              <a:solidFill>
                <a:srgbClr val="4B9FD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5" name="AutoShape 5"/>
            <p:cNvSpPr/>
            <p:nvPr/>
          </p:nvSpPr>
          <p:spPr>
            <a:xfrm flipV="1">
              <a:off x="3892307" y="740476"/>
              <a:ext cx="0" cy="5656259"/>
            </a:xfrm>
            <a:prstGeom prst="line">
              <a:avLst/>
            </a:prstGeom>
            <a:ln w="165100" cap="flat">
              <a:solidFill>
                <a:srgbClr val="4B9FD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6" name="AutoShape 6"/>
            <p:cNvSpPr/>
            <p:nvPr/>
          </p:nvSpPr>
          <p:spPr>
            <a:xfrm flipV="1">
              <a:off x="6704875" y="740476"/>
              <a:ext cx="0" cy="5656259"/>
            </a:xfrm>
            <a:prstGeom prst="line">
              <a:avLst/>
            </a:prstGeom>
            <a:ln w="165100" cap="flat">
              <a:solidFill>
                <a:srgbClr val="4B9FD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4866659" y="137953"/>
            <a:ext cx="17676029" cy="2017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4268"/>
              </a:lnSpc>
            </a:pPr>
            <a:r>
              <a:rPr lang="he-IL" sz="10191" b="1">
                <a:solidFill>
                  <a:srgbClr val="4B9FD9"/>
                </a:solidFill>
                <a:latin typeface="ploni-yad Bold"/>
                <a:ea typeface="ploni-yad Bold"/>
                <a:cs typeface="ploni-yad Bold"/>
                <a:sym typeface="ploni-yad Bold"/>
                <a:rtl/>
              </a:rPr>
              <a:t>בחלק הרביעי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78869" y="1690548"/>
            <a:ext cx="15530261" cy="875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7324"/>
              </a:lnSpc>
            </a:pPr>
            <a:r>
              <a:rPr lang="he-IL" sz="4500" dirty="0">
                <a:solidFill>
                  <a:srgbClr val="39393C"/>
                </a:solidFill>
                <a:latin typeface="Heebo"/>
                <a:ea typeface="Heebo"/>
                <a:cs typeface="Heebo"/>
                <a:sym typeface="Heebo"/>
                <a:rtl/>
              </a:rPr>
              <a:t>איזה קושי החיה שלי פוגשת בחושך? מה המכשול שהיא נתקלת בו?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404558" y="5469075"/>
            <a:ext cx="1722145" cy="1225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595"/>
              </a:lnSpc>
            </a:pPr>
            <a:r>
              <a:rPr lang="he-IL" sz="3282" b="1">
                <a:solidFill>
                  <a:srgbClr val="101014"/>
                </a:solidFill>
                <a:latin typeface="ploni-yad Bold"/>
                <a:ea typeface="ploni-yad Bold"/>
                <a:cs typeface="ploni-yad Bold"/>
                <a:sym typeface="ploni-yad Bold"/>
                <a:rtl/>
              </a:rPr>
              <a:t>החיה </a:t>
            </a:r>
          </a:p>
          <a:p>
            <a:pPr algn="ctr" rtl="1">
              <a:lnSpc>
                <a:spcPts val="4595"/>
              </a:lnSpc>
            </a:pPr>
            <a:r>
              <a:rPr lang="he-IL" sz="3282" b="1">
                <a:solidFill>
                  <a:srgbClr val="101014"/>
                </a:solidFill>
                <a:latin typeface="ploni-yad Bold"/>
                <a:ea typeface="ploni-yad Bold"/>
                <a:cs typeface="ploni-yad Bold"/>
                <a:sym typeface="ploni-yad Bold"/>
                <a:rtl/>
              </a:rPr>
              <a:t>שלי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404558" y="6913453"/>
            <a:ext cx="1791502" cy="2017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268"/>
              </a:lnSpc>
            </a:pPr>
            <a:r>
              <a:rPr lang="en-US" sz="10191" b="1">
                <a:solidFill>
                  <a:srgbClr val="4B9FD9"/>
                </a:solidFill>
                <a:latin typeface="ploni-yad Bold"/>
                <a:ea typeface="ploni-yad Bold"/>
                <a:cs typeface="ploni-yad Bold"/>
                <a:sym typeface="ploni-yad Bold"/>
              </a:rPr>
              <a:t>4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421855" y="5469075"/>
            <a:ext cx="1722145" cy="1225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595"/>
              </a:lnSpc>
            </a:pPr>
            <a:r>
              <a:rPr lang="he-IL" sz="3282" b="1">
                <a:solidFill>
                  <a:srgbClr val="101014"/>
                </a:solidFill>
                <a:latin typeface="ploni-yad Bold"/>
                <a:ea typeface="ploni-yad Bold"/>
                <a:cs typeface="ploni-yad Bold"/>
                <a:sym typeface="ploni-yad Bold"/>
                <a:rtl/>
              </a:rPr>
              <a:t>המשימה שלה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442535" y="5469075"/>
            <a:ext cx="1722145" cy="1225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595"/>
              </a:lnSpc>
            </a:pPr>
            <a:r>
              <a:rPr lang="he-IL" sz="3282" b="1">
                <a:solidFill>
                  <a:srgbClr val="101014"/>
                </a:solidFill>
                <a:latin typeface="ploni-yad Bold"/>
                <a:ea typeface="ploni-yad Bold"/>
                <a:cs typeface="ploni-yad Bold"/>
                <a:sym typeface="ploni-yad Bold"/>
                <a:rtl/>
              </a:rPr>
              <a:t>העזרה שלה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6D9D0750-D7A7-2BAE-9742-A24EF91AF15A}"/>
              </a:ext>
            </a:extLst>
          </p:cNvPr>
          <p:cNvSpPr txBox="1"/>
          <p:nvPr/>
        </p:nvSpPr>
        <p:spPr>
          <a:xfrm>
            <a:off x="4155463" y="814611"/>
            <a:ext cx="6193489" cy="876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7324"/>
              </a:lnSpc>
            </a:pPr>
            <a:r>
              <a:rPr lang="he-IL" sz="4528" b="1" dirty="0">
                <a:solidFill>
                  <a:srgbClr val="39393C"/>
                </a:solidFill>
                <a:latin typeface="Heebo"/>
                <a:ea typeface="Heebo"/>
                <a:cs typeface="Heebo"/>
                <a:sym typeface="Heebo"/>
                <a:rtl/>
              </a:rPr>
              <a:t>נכתוב/ נצייר את המכשול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32978" y="4459883"/>
            <a:ext cx="8686737" cy="5352908"/>
            <a:chOff x="0" y="0"/>
            <a:chExt cx="11582316" cy="71372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582316" cy="7137211"/>
            </a:xfrm>
            <a:custGeom>
              <a:avLst/>
              <a:gdLst/>
              <a:ahLst/>
              <a:cxnLst/>
              <a:rect l="l" t="t" r="r" b="b"/>
              <a:pathLst>
                <a:path w="11582316" h="7137211">
                  <a:moveTo>
                    <a:pt x="0" y="0"/>
                  </a:moveTo>
                  <a:lnTo>
                    <a:pt x="11582316" y="0"/>
                  </a:lnTo>
                  <a:lnTo>
                    <a:pt x="11582316" y="7137211"/>
                  </a:lnTo>
                  <a:lnTo>
                    <a:pt x="0" y="71372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0366" t="-33442" r="-13879" b="-11976"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4" name="AutoShape 4"/>
            <p:cNvSpPr/>
            <p:nvPr/>
          </p:nvSpPr>
          <p:spPr>
            <a:xfrm>
              <a:off x="955601" y="3818403"/>
              <a:ext cx="8178504" cy="0"/>
            </a:xfrm>
            <a:prstGeom prst="line">
              <a:avLst/>
            </a:prstGeom>
            <a:ln w="165100" cap="flat">
              <a:solidFill>
                <a:srgbClr val="4B9FD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5" name="AutoShape 5"/>
            <p:cNvSpPr/>
            <p:nvPr/>
          </p:nvSpPr>
          <p:spPr>
            <a:xfrm flipV="1">
              <a:off x="3892307" y="740476"/>
              <a:ext cx="0" cy="5656259"/>
            </a:xfrm>
            <a:prstGeom prst="line">
              <a:avLst/>
            </a:prstGeom>
            <a:ln w="165100" cap="flat">
              <a:solidFill>
                <a:srgbClr val="4B9FD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6" name="AutoShape 6"/>
            <p:cNvSpPr/>
            <p:nvPr/>
          </p:nvSpPr>
          <p:spPr>
            <a:xfrm flipV="1">
              <a:off x="6704875" y="740476"/>
              <a:ext cx="0" cy="5656259"/>
            </a:xfrm>
            <a:prstGeom prst="line">
              <a:avLst/>
            </a:prstGeom>
            <a:ln w="165100" cap="flat">
              <a:solidFill>
                <a:srgbClr val="4B9FD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4866659" y="137953"/>
            <a:ext cx="17676029" cy="2017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4268"/>
              </a:lnSpc>
            </a:pPr>
            <a:r>
              <a:rPr lang="he-IL" sz="10191" b="1">
                <a:solidFill>
                  <a:srgbClr val="4B9FD9"/>
                </a:solidFill>
                <a:latin typeface="ploni-yad Bold"/>
                <a:ea typeface="ploni-yad Bold"/>
                <a:cs typeface="ploni-yad Bold"/>
                <a:sym typeface="ploni-yad Bold"/>
                <a:rtl/>
              </a:rPr>
              <a:t>בחלק החמישי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361634" y="1915609"/>
            <a:ext cx="7601888" cy="876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7324"/>
              </a:lnSpc>
            </a:pPr>
            <a:r>
              <a:rPr lang="he-IL" sz="4528" dirty="0">
                <a:solidFill>
                  <a:srgbClr val="39393C"/>
                </a:solidFill>
                <a:latin typeface="Heebo"/>
                <a:ea typeface="Heebo"/>
                <a:cs typeface="Heebo"/>
                <a:sym typeface="Heebo"/>
                <a:rtl/>
              </a:rPr>
              <a:t>איך החיה מתגברת על המכשול?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404558" y="5469075"/>
            <a:ext cx="1722145" cy="1225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595"/>
              </a:lnSpc>
            </a:pPr>
            <a:r>
              <a:rPr lang="he-IL" sz="3282" b="1">
                <a:solidFill>
                  <a:srgbClr val="101014"/>
                </a:solidFill>
                <a:latin typeface="ploni-yad Bold"/>
                <a:ea typeface="ploni-yad Bold"/>
                <a:cs typeface="ploni-yad Bold"/>
                <a:sym typeface="ploni-yad Bold"/>
                <a:rtl/>
              </a:rPr>
              <a:t>החיה </a:t>
            </a:r>
          </a:p>
          <a:p>
            <a:pPr algn="ctr" rtl="1">
              <a:lnSpc>
                <a:spcPts val="4595"/>
              </a:lnSpc>
            </a:pPr>
            <a:r>
              <a:rPr lang="he-IL" sz="3282" b="1">
                <a:solidFill>
                  <a:srgbClr val="101014"/>
                </a:solidFill>
                <a:latin typeface="ploni-yad Bold"/>
                <a:ea typeface="ploni-yad Bold"/>
                <a:cs typeface="ploni-yad Bold"/>
                <a:sym typeface="ploni-yad Bold"/>
                <a:rtl/>
              </a:rPr>
              <a:t>שלי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421855" y="6913453"/>
            <a:ext cx="1791502" cy="2017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268"/>
              </a:lnSpc>
            </a:pPr>
            <a:r>
              <a:rPr lang="en-US" sz="10191" b="1">
                <a:solidFill>
                  <a:srgbClr val="4B9FD9"/>
                </a:solidFill>
                <a:latin typeface="ploni-yad Bold"/>
                <a:ea typeface="ploni-yad Bold"/>
                <a:cs typeface="ploni-yad Bold"/>
                <a:sym typeface="ploni-yad Bold"/>
              </a:rPr>
              <a:t>5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421855" y="5469075"/>
            <a:ext cx="1722145" cy="1225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595"/>
              </a:lnSpc>
            </a:pPr>
            <a:r>
              <a:rPr lang="he-IL" sz="3282" b="1">
                <a:solidFill>
                  <a:srgbClr val="101014"/>
                </a:solidFill>
                <a:latin typeface="ploni-yad Bold"/>
                <a:ea typeface="ploni-yad Bold"/>
                <a:cs typeface="ploni-yad Bold"/>
                <a:sym typeface="ploni-yad Bold"/>
                <a:rtl/>
              </a:rPr>
              <a:t>המשימה שלה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442535" y="5469075"/>
            <a:ext cx="1722145" cy="1225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595"/>
              </a:lnSpc>
            </a:pPr>
            <a:r>
              <a:rPr lang="he-IL" sz="3282" b="1">
                <a:solidFill>
                  <a:srgbClr val="101014"/>
                </a:solidFill>
                <a:latin typeface="ploni-yad Bold"/>
                <a:ea typeface="ploni-yad Bold"/>
                <a:cs typeface="ploni-yad Bold"/>
                <a:sym typeface="ploni-yad Bold"/>
                <a:rtl/>
              </a:rPr>
              <a:t>העזרה שלה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404558" y="7471527"/>
            <a:ext cx="1722145" cy="1225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595"/>
              </a:lnSpc>
            </a:pPr>
            <a:r>
              <a:rPr lang="he-IL" sz="3282" b="1">
                <a:solidFill>
                  <a:srgbClr val="101014"/>
                </a:solidFill>
                <a:latin typeface="ploni-yad Bold"/>
                <a:ea typeface="ploni-yad Bold"/>
                <a:cs typeface="ploni-yad Bold"/>
                <a:sym typeface="ploni-yad Bold"/>
                <a:rtl/>
              </a:rPr>
              <a:t>המכשול שלה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02FE7AF8-8C9F-C652-4727-3AABB8EB901B}"/>
              </a:ext>
            </a:extLst>
          </p:cNvPr>
          <p:cNvSpPr txBox="1"/>
          <p:nvPr/>
        </p:nvSpPr>
        <p:spPr>
          <a:xfrm>
            <a:off x="4049276" y="882790"/>
            <a:ext cx="5913225" cy="876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7324"/>
              </a:lnSpc>
            </a:pPr>
            <a:r>
              <a:rPr lang="he-IL" sz="4528" b="1" dirty="0">
                <a:solidFill>
                  <a:srgbClr val="39393C"/>
                </a:solidFill>
                <a:latin typeface="Heebo"/>
                <a:ea typeface="Heebo"/>
                <a:cs typeface="Heebo"/>
                <a:sym typeface="Heebo"/>
                <a:rtl/>
              </a:rPr>
              <a:t>נכתוב/ נצייר את הפתרון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32978" y="4459883"/>
            <a:ext cx="8686737" cy="5352908"/>
            <a:chOff x="0" y="0"/>
            <a:chExt cx="11582316" cy="71372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582316" cy="7137211"/>
            </a:xfrm>
            <a:custGeom>
              <a:avLst/>
              <a:gdLst/>
              <a:ahLst/>
              <a:cxnLst/>
              <a:rect l="l" t="t" r="r" b="b"/>
              <a:pathLst>
                <a:path w="11582316" h="7137211">
                  <a:moveTo>
                    <a:pt x="0" y="0"/>
                  </a:moveTo>
                  <a:lnTo>
                    <a:pt x="11582316" y="0"/>
                  </a:lnTo>
                  <a:lnTo>
                    <a:pt x="11582316" y="7137211"/>
                  </a:lnTo>
                  <a:lnTo>
                    <a:pt x="0" y="71372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0366" t="-33442" r="-13879" b="-11976"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4" name="AutoShape 4"/>
            <p:cNvSpPr/>
            <p:nvPr/>
          </p:nvSpPr>
          <p:spPr>
            <a:xfrm>
              <a:off x="955601" y="3818403"/>
              <a:ext cx="8178504" cy="0"/>
            </a:xfrm>
            <a:prstGeom prst="line">
              <a:avLst/>
            </a:prstGeom>
            <a:ln w="165100" cap="flat">
              <a:solidFill>
                <a:srgbClr val="4B9FD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5" name="AutoShape 5"/>
            <p:cNvSpPr/>
            <p:nvPr/>
          </p:nvSpPr>
          <p:spPr>
            <a:xfrm flipV="1">
              <a:off x="3892307" y="740476"/>
              <a:ext cx="0" cy="5656259"/>
            </a:xfrm>
            <a:prstGeom prst="line">
              <a:avLst/>
            </a:prstGeom>
            <a:ln w="165100" cap="flat">
              <a:solidFill>
                <a:srgbClr val="4B9FD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6" name="AutoShape 6"/>
            <p:cNvSpPr/>
            <p:nvPr/>
          </p:nvSpPr>
          <p:spPr>
            <a:xfrm flipV="1">
              <a:off x="6704875" y="740476"/>
              <a:ext cx="0" cy="5656259"/>
            </a:xfrm>
            <a:prstGeom prst="line">
              <a:avLst/>
            </a:prstGeom>
            <a:ln w="165100" cap="flat">
              <a:solidFill>
                <a:srgbClr val="4B9FD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4866659" y="137953"/>
            <a:ext cx="17676029" cy="2017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4268"/>
              </a:lnSpc>
            </a:pPr>
            <a:r>
              <a:rPr lang="he-IL" sz="10191" b="1">
                <a:solidFill>
                  <a:srgbClr val="4B9FD9"/>
                </a:solidFill>
                <a:latin typeface="ploni-yad Bold"/>
                <a:ea typeface="ploni-yad Bold"/>
                <a:cs typeface="ploni-yad Bold"/>
                <a:sym typeface="ploni-yad Bold"/>
                <a:rtl/>
              </a:rPr>
              <a:t>בחלק השישי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191000" y="1846984"/>
            <a:ext cx="12384686" cy="16767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6677"/>
              </a:lnSpc>
            </a:pPr>
            <a:r>
              <a:rPr lang="he-IL" sz="4500" dirty="0">
                <a:solidFill>
                  <a:srgbClr val="39393C"/>
                </a:solidFill>
                <a:latin typeface="Heebo"/>
                <a:ea typeface="Heebo"/>
                <a:cs typeface="Heebo"/>
                <a:sym typeface="Heebo"/>
                <a:rtl/>
              </a:rPr>
              <a:t>מה קורה בסוף? האם החיה מוצאת את האור? ומה קרה עם החיות שנעלמו בדרך?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404558" y="5469075"/>
            <a:ext cx="1722145" cy="1225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595"/>
              </a:lnSpc>
            </a:pPr>
            <a:r>
              <a:rPr lang="he-IL" sz="3282" b="1">
                <a:solidFill>
                  <a:srgbClr val="101014"/>
                </a:solidFill>
                <a:latin typeface="ploni-yad Bold"/>
                <a:ea typeface="ploni-yad Bold"/>
                <a:cs typeface="ploni-yad Bold"/>
                <a:sym typeface="ploni-yad Bold"/>
                <a:rtl/>
              </a:rPr>
              <a:t>החיה </a:t>
            </a:r>
          </a:p>
          <a:p>
            <a:pPr algn="ctr" rtl="1">
              <a:lnSpc>
                <a:spcPts val="4595"/>
              </a:lnSpc>
            </a:pPr>
            <a:r>
              <a:rPr lang="he-IL" sz="3282" b="1">
                <a:solidFill>
                  <a:srgbClr val="101014"/>
                </a:solidFill>
                <a:latin typeface="ploni-yad Bold"/>
                <a:ea typeface="ploni-yad Bold"/>
                <a:cs typeface="ploni-yad Bold"/>
                <a:sym typeface="ploni-yad Bold"/>
                <a:rtl/>
              </a:rPr>
              <a:t>שלי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373178" y="6913453"/>
            <a:ext cx="1791502" cy="2017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268"/>
              </a:lnSpc>
            </a:pPr>
            <a:r>
              <a:rPr lang="en-US" sz="10191" b="1">
                <a:solidFill>
                  <a:srgbClr val="4B9FD9"/>
                </a:solidFill>
                <a:latin typeface="ploni-yad Bold"/>
                <a:ea typeface="ploni-yad Bold"/>
                <a:cs typeface="ploni-yad Bold"/>
                <a:sym typeface="ploni-yad Bold"/>
              </a:rPr>
              <a:t>6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421855" y="5469075"/>
            <a:ext cx="1722145" cy="1225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595"/>
              </a:lnSpc>
            </a:pPr>
            <a:r>
              <a:rPr lang="he-IL" sz="3282" b="1">
                <a:solidFill>
                  <a:srgbClr val="101014"/>
                </a:solidFill>
                <a:latin typeface="ploni-yad Bold"/>
                <a:ea typeface="ploni-yad Bold"/>
                <a:cs typeface="ploni-yad Bold"/>
                <a:sym typeface="ploni-yad Bold"/>
                <a:rtl/>
              </a:rPr>
              <a:t>המשימה שלה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442535" y="5469075"/>
            <a:ext cx="1722145" cy="1225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595"/>
              </a:lnSpc>
            </a:pPr>
            <a:r>
              <a:rPr lang="he-IL" sz="3282" b="1">
                <a:solidFill>
                  <a:srgbClr val="101014"/>
                </a:solidFill>
                <a:latin typeface="ploni-yad Bold"/>
                <a:ea typeface="ploni-yad Bold"/>
                <a:cs typeface="ploni-yad Bold"/>
                <a:sym typeface="ploni-yad Bold"/>
                <a:rtl/>
              </a:rPr>
              <a:t>העזרה שלה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404558" y="7471527"/>
            <a:ext cx="1722145" cy="1225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595"/>
              </a:lnSpc>
            </a:pPr>
            <a:r>
              <a:rPr lang="he-IL" sz="3282" b="1">
                <a:solidFill>
                  <a:srgbClr val="101014"/>
                </a:solidFill>
                <a:latin typeface="ploni-yad Bold"/>
                <a:ea typeface="ploni-yad Bold"/>
                <a:cs typeface="ploni-yad Bold"/>
                <a:sym typeface="ploni-yad Bold"/>
                <a:rtl/>
              </a:rPr>
              <a:t>המכשול שלה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423546" y="7515252"/>
            <a:ext cx="1722145" cy="1225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595"/>
              </a:lnSpc>
            </a:pPr>
            <a:r>
              <a:rPr lang="he-IL" sz="3282" b="1">
                <a:solidFill>
                  <a:srgbClr val="101014"/>
                </a:solidFill>
                <a:latin typeface="ploni-yad Bold"/>
                <a:ea typeface="ploni-yad Bold"/>
                <a:cs typeface="ploni-yad Bold"/>
                <a:sym typeface="ploni-yad Bold"/>
                <a:rtl/>
              </a:rPr>
              <a:t>הפתרון שלה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594586D9-39A6-9B57-B9E8-4B7AFB8B9DCB}"/>
              </a:ext>
            </a:extLst>
          </p:cNvPr>
          <p:cNvSpPr txBox="1"/>
          <p:nvPr/>
        </p:nvSpPr>
        <p:spPr>
          <a:xfrm>
            <a:off x="4863451" y="918114"/>
            <a:ext cx="5704034" cy="876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7324"/>
              </a:lnSpc>
            </a:pPr>
            <a:r>
              <a:rPr lang="he-IL" sz="4528" b="1" dirty="0">
                <a:solidFill>
                  <a:srgbClr val="39393C"/>
                </a:solidFill>
                <a:latin typeface="Heebo"/>
                <a:ea typeface="Heebo"/>
                <a:cs typeface="Heebo"/>
                <a:sym typeface="Heebo"/>
                <a:rtl/>
              </a:rPr>
              <a:t>נכתוב/ נצייר את הסוף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32978" y="4459883"/>
            <a:ext cx="8686737" cy="5352908"/>
            <a:chOff x="0" y="0"/>
            <a:chExt cx="11582316" cy="71372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582316" cy="7137211"/>
            </a:xfrm>
            <a:custGeom>
              <a:avLst/>
              <a:gdLst/>
              <a:ahLst/>
              <a:cxnLst/>
              <a:rect l="l" t="t" r="r" b="b"/>
              <a:pathLst>
                <a:path w="11582316" h="7137211">
                  <a:moveTo>
                    <a:pt x="0" y="0"/>
                  </a:moveTo>
                  <a:lnTo>
                    <a:pt x="11582316" y="0"/>
                  </a:lnTo>
                  <a:lnTo>
                    <a:pt x="11582316" y="7137211"/>
                  </a:lnTo>
                  <a:lnTo>
                    <a:pt x="0" y="71372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0366" t="-33442" r="-13879" b="-11976"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4" name="AutoShape 4"/>
            <p:cNvSpPr/>
            <p:nvPr/>
          </p:nvSpPr>
          <p:spPr>
            <a:xfrm>
              <a:off x="955601" y="3818403"/>
              <a:ext cx="8178504" cy="0"/>
            </a:xfrm>
            <a:prstGeom prst="line">
              <a:avLst/>
            </a:prstGeom>
            <a:ln w="165100" cap="flat">
              <a:solidFill>
                <a:srgbClr val="4B9FD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5" name="AutoShape 5"/>
            <p:cNvSpPr/>
            <p:nvPr/>
          </p:nvSpPr>
          <p:spPr>
            <a:xfrm flipV="1">
              <a:off x="3892307" y="740476"/>
              <a:ext cx="0" cy="5656259"/>
            </a:xfrm>
            <a:prstGeom prst="line">
              <a:avLst/>
            </a:prstGeom>
            <a:ln w="165100" cap="flat">
              <a:solidFill>
                <a:srgbClr val="4B9FD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6" name="AutoShape 6"/>
            <p:cNvSpPr/>
            <p:nvPr/>
          </p:nvSpPr>
          <p:spPr>
            <a:xfrm flipV="1">
              <a:off x="6704875" y="740476"/>
              <a:ext cx="0" cy="5656259"/>
            </a:xfrm>
            <a:prstGeom prst="line">
              <a:avLst/>
            </a:prstGeom>
            <a:ln w="165100" cap="flat">
              <a:solidFill>
                <a:srgbClr val="4B9FD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0" y="303527"/>
            <a:ext cx="17676029" cy="2017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4268"/>
              </a:lnSpc>
            </a:pPr>
            <a:r>
              <a:rPr lang="he-IL" sz="10191" b="1">
                <a:solidFill>
                  <a:srgbClr val="4B9FD9"/>
                </a:solidFill>
                <a:latin typeface="ploni-yad Bold"/>
                <a:ea typeface="ploni-yad Bold"/>
                <a:cs typeface="ploni-yad Bold"/>
                <a:sym typeface="ploni-yad Bold"/>
                <a:rtl/>
              </a:rPr>
              <a:t>הסיפור שלנו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-5920433" y="2762370"/>
            <a:ext cx="20506822" cy="790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6677"/>
              </a:lnSpc>
            </a:pPr>
            <a:r>
              <a:rPr lang="he-IL" sz="4128">
                <a:solidFill>
                  <a:srgbClr val="39393C"/>
                </a:solidFill>
                <a:latin typeface="Heebo"/>
                <a:ea typeface="Heebo"/>
                <a:cs typeface="Heebo"/>
                <a:sym typeface="Heebo"/>
                <a:rtl/>
              </a:rPr>
              <a:t>ניתן עוד כמה דקות לציור/ כתיבה למי שלא הספיק/ה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404558" y="5469075"/>
            <a:ext cx="1722145" cy="1225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595"/>
              </a:lnSpc>
            </a:pPr>
            <a:r>
              <a:rPr lang="he-IL" sz="3282" b="1">
                <a:solidFill>
                  <a:srgbClr val="101014"/>
                </a:solidFill>
                <a:latin typeface="ploni-yad Bold"/>
                <a:ea typeface="ploni-yad Bold"/>
                <a:cs typeface="ploni-yad Bold"/>
                <a:sym typeface="ploni-yad Bold"/>
                <a:rtl/>
              </a:rPr>
              <a:t>החיה </a:t>
            </a:r>
          </a:p>
          <a:p>
            <a:pPr algn="ctr" rtl="1">
              <a:lnSpc>
                <a:spcPts val="4595"/>
              </a:lnSpc>
            </a:pPr>
            <a:r>
              <a:rPr lang="he-IL" sz="3282" b="1">
                <a:solidFill>
                  <a:srgbClr val="101014"/>
                </a:solidFill>
                <a:latin typeface="ploni-yad Bold"/>
                <a:ea typeface="ploni-yad Bold"/>
                <a:cs typeface="ploni-yad Bold"/>
                <a:sym typeface="ploni-yad Bold"/>
                <a:rtl/>
              </a:rPr>
              <a:t>שלי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421855" y="5469075"/>
            <a:ext cx="1722145" cy="1225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595"/>
              </a:lnSpc>
            </a:pPr>
            <a:r>
              <a:rPr lang="he-IL" sz="3282" b="1">
                <a:solidFill>
                  <a:srgbClr val="101014"/>
                </a:solidFill>
                <a:latin typeface="ploni-yad Bold"/>
                <a:ea typeface="ploni-yad Bold"/>
                <a:cs typeface="ploni-yad Bold"/>
                <a:sym typeface="ploni-yad Bold"/>
                <a:rtl/>
              </a:rPr>
              <a:t>המשימה שלה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442535" y="5469075"/>
            <a:ext cx="1722145" cy="1225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595"/>
              </a:lnSpc>
            </a:pPr>
            <a:r>
              <a:rPr lang="he-IL" sz="3282" b="1">
                <a:solidFill>
                  <a:srgbClr val="101014"/>
                </a:solidFill>
                <a:latin typeface="ploni-yad Bold"/>
                <a:ea typeface="ploni-yad Bold"/>
                <a:cs typeface="ploni-yad Bold"/>
                <a:sym typeface="ploni-yad Bold"/>
                <a:rtl/>
              </a:rPr>
              <a:t>העזרה שלה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404558" y="7471527"/>
            <a:ext cx="1722145" cy="1225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595"/>
              </a:lnSpc>
            </a:pPr>
            <a:r>
              <a:rPr lang="he-IL" sz="3282" b="1">
                <a:solidFill>
                  <a:srgbClr val="101014"/>
                </a:solidFill>
                <a:latin typeface="ploni-yad Bold"/>
                <a:ea typeface="ploni-yad Bold"/>
                <a:cs typeface="ploni-yad Bold"/>
                <a:sym typeface="ploni-yad Bold"/>
                <a:rtl/>
              </a:rPr>
              <a:t>המכשול שלה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423546" y="7515252"/>
            <a:ext cx="1722145" cy="1225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595"/>
              </a:lnSpc>
            </a:pPr>
            <a:r>
              <a:rPr lang="he-IL" sz="3282" b="1">
                <a:solidFill>
                  <a:srgbClr val="101014"/>
                </a:solidFill>
                <a:latin typeface="ploni-yad Bold"/>
                <a:ea typeface="ploni-yad Bold"/>
                <a:cs typeface="ploni-yad Bold"/>
                <a:sym typeface="ploni-yad Bold"/>
                <a:rtl/>
              </a:rPr>
              <a:t>הפתרון שלה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442535" y="7806704"/>
            <a:ext cx="1722145" cy="642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595"/>
              </a:lnSpc>
            </a:pPr>
            <a:r>
              <a:rPr lang="he-IL" sz="3282" b="1">
                <a:solidFill>
                  <a:srgbClr val="101014"/>
                </a:solidFill>
                <a:latin typeface="ploni-yad Bold"/>
                <a:ea typeface="ploni-yad Bold"/>
                <a:cs typeface="ploni-yad Bold"/>
                <a:sym typeface="ploni-yad Bold"/>
                <a:rtl/>
              </a:rPr>
              <a:t>הסוף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43863" y="3597874"/>
            <a:ext cx="2155486" cy="2207924"/>
          </a:xfrm>
          <a:custGeom>
            <a:avLst/>
            <a:gdLst/>
            <a:ahLst/>
            <a:cxnLst/>
            <a:rect l="l" t="t" r="r" b="b"/>
            <a:pathLst>
              <a:path w="2155486" h="2207924">
                <a:moveTo>
                  <a:pt x="0" y="0"/>
                </a:moveTo>
                <a:lnTo>
                  <a:pt x="2155486" y="0"/>
                </a:lnTo>
                <a:lnTo>
                  <a:pt x="2155486" y="2207924"/>
                </a:lnTo>
                <a:lnTo>
                  <a:pt x="0" y="22079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Freeform 3"/>
          <p:cNvSpPr/>
          <p:nvPr/>
        </p:nvSpPr>
        <p:spPr>
          <a:xfrm>
            <a:off x="692210" y="6344097"/>
            <a:ext cx="3551652" cy="3452502"/>
          </a:xfrm>
          <a:custGeom>
            <a:avLst/>
            <a:gdLst/>
            <a:ahLst/>
            <a:cxnLst/>
            <a:rect l="l" t="t" r="r" b="b"/>
            <a:pathLst>
              <a:path w="3551652" h="3452502">
                <a:moveTo>
                  <a:pt x="0" y="0"/>
                </a:moveTo>
                <a:lnTo>
                  <a:pt x="3551653" y="0"/>
                </a:lnTo>
                <a:lnTo>
                  <a:pt x="3551653" y="3452502"/>
                </a:lnTo>
                <a:lnTo>
                  <a:pt x="0" y="34525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" name="TextBox 4"/>
          <p:cNvSpPr txBox="1"/>
          <p:nvPr/>
        </p:nvSpPr>
        <p:spPr>
          <a:xfrm>
            <a:off x="0" y="1316147"/>
            <a:ext cx="18288000" cy="3827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4268"/>
              </a:lnSpc>
            </a:pPr>
            <a:r>
              <a:rPr lang="he-IL" sz="10191" b="1" dirty="0">
                <a:solidFill>
                  <a:srgbClr val="4B9FD9"/>
                </a:solidFill>
                <a:latin typeface="ploni-yad Bold"/>
                <a:ea typeface="ploni-yad Bold"/>
                <a:cs typeface="ploni-yad Bold"/>
                <a:sym typeface="ploni-yad Bold"/>
                <a:rtl/>
              </a:rPr>
              <a:t>סיימנו את הסיפור!</a:t>
            </a:r>
          </a:p>
          <a:p>
            <a:pPr algn="ctr" rtl="1">
              <a:lnSpc>
                <a:spcPts val="14268"/>
              </a:lnSpc>
            </a:pPr>
            <a:r>
              <a:rPr lang="he-IL" sz="10191" b="1" dirty="0">
                <a:solidFill>
                  <a:srgbClr val="4B9FD9"/>
                </a:solidFill>
                <a:latin typeface="ploni-yad Bold"/>
                <a:ea typeface="ploni-yad Bold"/>
                <a:cs typeface="ploni-yad Bold"/>
                <a:sym typeface="ploni-yad Bold"/>
                <a:rtl/>
              </a:rPr>
              <a:t>  כל הכבוד 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542FC234-9F88-2E8F-FD3E-864E9A046007}"/>
              </a:ext>
            </a:extLst>
          </p:cNvPr>
          <p:cNvSpPr txBox="1"/>
          <p:nvPr/>
        </p:nvSpPr>
        <p:spPr>
          <a:xfrm>
            <a:off x="4724400" y="6134100"/>
            <a:ext cx="7761434" cy="18124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7324"/>
              </a:lnSpc>
            </a:pPr>
            <a:r>
              <a:rPr lang="he-IL" sz="4500" b="1" dirty="0">
                <a:solidFill>
                  <a:srgbClr val="39393C"/>
                </a:solidFill>
                <a:latin typeface="Heebo"/>
                <a:ea typeface="Heebo"/>
                <a:cs typeface="Heebo"/>
                <a:sym typeface="Heebo"/>
                <a:rtl/>
              </a:rPr>
              <a:t>עכשיו נשמח אם מישהו/י רוצה לספר לנו את הסיפור שלו/ה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1804325"/>
            <a:ext cx="18288000" cy="4314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1726"/>
              </a:lnSpc>
            </a:pPr>
            <a:r>
              <a:rPr lang="he-IL" sz="5892" b="1">
                <a:solidFill>
                  <a:srgbClr val="0C0C0E"/>
                </a:solidFill>
                <a:latin typeface="Heebo Bold"/>
                <a:ea typeface="Heebo Bold"/>
                <a:cs typeface="Heebo Bold"/>
                <a:sym typeface="Heebo Bold"/>
                <a:rtl/>
              </a:rPr>
              <a:t>בואו נגלה את הכוחות שיש לנו </a:t>
            </a:r>
          </a:p>
          <a:p>
            <a:pPr algn="ctr" rtl="1">
              <a:lnSpc>
                <a:spcPts val="11726"/>
              </a:lnSpc>
            </a:pPr>
            <a:r>
              <a:rPr lang="he-IL" sz="5892" b="1">
                <a:solidFill>
                  <a:srgbClr val="0C0C0E"/>
                </a:solidFill>
                <a:latin typeface="Heebo Bold"/>
                <a:ea typeface="Heebo Bold"/>
                <a:cs typeface="Heebo Bold"/>
                <a:sym typeface="Heebo Bold"/>
                <a:rtl/>
              </a:rPr>
              <a:t>בסיפור שכתבתם/ציירתם</a:t>
            </a:r>
          </a:p>
          <a:p>
            <a:pPr algn="ctr" rtl="1">
              <a:lnSpc>
                <a:spcPts val="11726"/>
              </a:lnSpc>
            </a:pPr>
            <a:r>
              <a:rPr lang="he-IL" sz="5892" b="1">
                <a:solidFill>
                  <a:srgbClr val="0C0C0E"/>
                </a:solidFill>
                <a:latin typeface="Heebo Bold"/>
                <a:ea typeface="Heebo Bold"/>
                <a:cs typeface="Heebo Bold"/>
                <a:sym typeface="Heebo Bold"/>
                <a:rtl/>
              </a:rPr>
              <a:t>שעוזרים לנו לשמור על -                  </a:t>
            </a:r>
          </a:p>
        </p:txBody>
      </p:sp>
      <p:pic>
        <p:nvPicPr>
          <p:cNvPr id="3" name="Picture 3" descr="‫a cartoon drawing of a star with the letter h on its chest (סופק על ידי Tenor)"/>
          <p:cNvPicPr>
            <a:picLocks noChangeAspect="1"/>
          </p:cNvPicPr>
          <p:nvPr/>
        </p:nvPicPr>
        <p:blipFill>
          <a:blip r:embed="rId2"/>
          <a:srcRect t="6334" b="6334"/>
          <a:stretch>
            <a:fillRect/>
          </a:stretch>
        </p:blipFill>
        <p:spPr>
          <a:xfrm>
            <a:off x="1028700" y="5429250"/>
            <a:ext cx="4857750" cy="485775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971715" y="4178792"/>
            <a:ext cx="2672953" cy="238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6800"/>
              </a:lnSpc>
            </a:pPr>
            <a:r>
              <a:rPr lang="he-IL" sz="12000" b="1">
                <a:solidFill>
                  <a:srgbClr val="4B9FD9"/>
                </a:solidFill>
                <a:latin typeface="ploni-yad Bold"/>
                <a:ea typeface="ploni-yad Bold"/>
                <a:cs typeface="ploni-yad Bold"/>
                <a:sym typeface="ploni-yad Bold"/>
                <a:rtl/>
              </a:rPr>
              <a:t>חוֹסֶן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683718" y="2260513"/>
            <a:ext cx="8120297" cy="2356590"/>
            <a:chOff x="0" y="0"/>
            <a:chExt cx="10827063" cy="31421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27063" cy="3142120"/>
            </a:xfrm>
            <a:custGeom>
              <a:avLst/>
              <a:gdLst/>
              <a:ahLst/>
              <a:cxnLst/>
              <a:rect l="l" t="t" r="r" b="b"/>
              <a:pathLst>
                <a:path w="10827063" h="3142120">
                  <a:moveTo>
                    <a:pt x="0" y="0"/>
                  </a:moveTo>
                  <a:lnTo>
                    <a:pt x="10827063" y="0"/>
                  </a:lnTo>
                  <a:lnTo>
                    <a:pt x="10827063" y="3142120"/>
                  </a:lnTo>
                  <a:lnTo>
                    <a:pt x="0" y="31421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14284" t="-106399" r="-5815" b="-242013"/>
              </a:stretch>
            </a:blipFill>
          </p:spPr>
          <p:txBody>
            <a:bodyPr/>
            <a:lstStyle/>
            <a:p>
              <a:endParaRPr lang="he-IL"/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7699628" y="1964075"/>
              <a:ext cx="2879442" cy="481643"/>
              <a:chOff x="0" y="0"/>
              <a:chExt cx="642988" cy="107552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42988" cy="107552"/>
              </a:xfrm>
              <a:custGeom>
                <a:avLst/>
                <a:gdLst/>
                <a:ahLst/>
                <a:cxnLst/>
                <a:rect l="l" t="t" r="r" b="b"/>
                <a:pathLst>
                  <a:path w="642988" h="107552">
                    <a:moveTo>
                      <a:pt x="0" y="0"/>
                    </a:moveTo>
                    <a:lnTo>
                      <a:pt x="642988" y="0"/>
                    </a:lnTo>
                    <a:lnTo>
                      <a:pt x="642988" y="107552"/>
                    </a:lnTo>
                    <a:lnTo>
                      <a:pt x="0" y="107552"/>
                    </a:lnTo>
                    <a:close/>
                  </a:path>
                </a:pathLst>
              </a:custGeom>
              <a:solidFill>
                <a:srgbClr val="9FCDE5"/>
              </a:solidFill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0"/>
                <a:ext cx="642988" cy="10755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24"/>
                  </a:lnSpc>
                </a:pPr>
                <a:endParaRPr/>
              </a:p>
            </p:txBody>
          </p:sp>
        </p:grpSp>
      </p:grpSp>
      <p:grpSp>
        <p:nvGrpSpPr>
          <p:cNvPr id="7" name="Group 7"/>
          <p:cNvGrpSpPr/>
          <p:nvPr/>
        </p:nvGrpSpPr>
        <p:grpSpPr>
          <a:xfrm>
            <a:off x="823557" y="2260513"/>
            <a:ext cx="8320443" cy="2423147"/>
            <a:chOff x="0" y="0"/>
            <a:chExt cx="11093924" cy="323086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093924" cy="3230862"/>
            </a:xfrm>
            <a:custGeom>
              <a:avLst/>
              <a:gdLst/>
              <a:ahLst/>
              <a:cxnLst/>
              <a:rect l="l" t="t" r="r" b="b"/>
              <a:pathLst>
                <a:path w="11093924" h="3230862">
                  <a:moveTo>
                    <a:pt x="0" y="0"/>
                  </a:moveTo>
                  <a:lnTo>
                    <a:pt x="11093924" y="0"/>
                  </a:lnTo>
                  <a:lnTo>
                    <a:pt x="11093924" y="3230862"/>
                  </a:lnTo>
                  <a:lnTo>
                    <a:pt x="0" y="32308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0474" t="-105194" r="-110397" b="-243218"/>
              </a:stretch>
            </a:blipFill>
          </p:spPr>
          <p:txBody>
            <a:bodyPr/>
            <a:lstStyle/>
            <a:p>
              <a:endParaRPr lang="he-IL"/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2312429" y="1052693"/>
              <a:ext cx="597786" cy="610498"/>
              <a:chOff x="0" y="0"/>
              <a:chExt cx="111615" cy="11398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11615" cy="113988"/>
              </a:xfrm>
              <a:custGeom>
                <a:avLst/>
                <a:gdLst/>
                <a:ahLst/>
                <a:cxnLst/>
                <a:rect l="l" t="t" r="r" b="b"/>
                <a:pathLst>
                  <a:path w="111615" h="113988">
                    <a:moveTo>
                      <a:pt x="0" y="0"/>
                    </a:moveTo>
                    <a:lnTo>
                      <a:pt x="111615" y="0"/>
                    </a:lnTo>
                    <a:lnTo>
                      <a:pt x="111615" y="113988"/>
                    </a:lnTo>
                    <a:lnTo>
                      <a:pt x="0" y="113988"/>
                    </a:lnTo>
                    <a:close/>
                  </a:path>
                </a:pathLst>
              </a:custGeom>
              <a:solidFill>
                <a:srgbClr val="AADDA5"/>
              </a:solidFill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0"/>
                <a:ext cx="111615" cy="1139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25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6787984" y="2001627"/>
              <a:ext cx="597786" cy="610498"/>
              <a:chOff x="0" y="0"/>
              <a:chExt cx="111615" cy="113988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11615" cy="113988"/>
              </a:xfrm>
              <a:custGeom>
                <a:avLst/>
                <a:gdLst/>
                <a:ahLst/>
                <a:cxnLst/>
                <a:rect l="l" t="t" r="r" b="b"/>
                <a:pathLst>
                  <a:path w="111615" h="113988">
                    <a:moveTo>
                      <a:pt x="0" y="0"/>
                    </a:moveTo>
                    <a:lnTo>
                      <a:pt x="111615" y="0"/>
                    </a:lnTo>
                    <a:lnTo>
                      <a:pt x="111615" y="113988"/>
                    </a:lnTo>
                    <a:lnTo>
                      <a:pt x="0" y="113988"/>
                    </a:lnTo>
                    <a:close/>
                  </a:path>
                </a:pathLst>
              </a:custGeom>
              <a:solidFill>
                <a:srgbClr val="AADDA5"/>
              </a:solidFill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0"/>
                <a:ext cx="111615" cy="1139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25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2272121" y="2387491"/>
              <a:ext cx="597786" cy="610498"/>
              <a:chOff x="0" y="0"/>
              <a:chExt cx="111615" cy="113988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11615" cy="113988"/>
              </a:xfrm>
              <a:custGeom>
                <a:avLst/>
                <a:gdLst/>
                <a:ahLst/>
                <a:cxnLst/>
                <a:rect l="l" t="t" r="r" b="b"/>
                <a:pathLst>
                  <a:path w="111615" h="113988">
                    <a:moveTo>
                      <a:pt x="0" y="0"/>
                    </a:moveTo>
                    <a:lnTo>
                      <a:pt x="111615" y="0"/>
                    </a:lnTo>
                    <a:lnTo>
                      <a:pt x="111615" y="113988"/>
                    </a:lnTo>
                    <a:lnTo>
                      <a:pt x="0" y="113988"/>
                    </a:lnTo>
                    <a:close/>
                  </a:path>
                </a:pathLst>
              </a:custGeom>
              <a:solidFill>
                <a:srgbClr val="AADDA5"/>
              </a:solidFill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0"/>
                <a:ext cx="111615" cy="1139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25"/>
                  </a:lnSpc>
                </a:pPr>
                <a:endParaRPr/>
              </a:p>
            </p:txBody>
          </p:sp>
        </p:grpSp>
      </p:grpSp>
      <p:sp>
        <p:nvSpPr>
          <p:cNvPr id="18" name="Freeform 18"/>
          <p:cNvSpPr/>
          <p:nvPr/>
        </p:nvSpPr>
        <p:spPr>
          <a:xfrm>
            <a:off x="734768" y="871449"/>
            <a:ext cx="16674049" cy="919256"/>
          </a:xfrm>
          <a:custGeom>
            <a:avLst/>
            <a:gdLst/>
            <a:ahLst/>
            <a:cxnLst/>
            <a:rect l="l" t="t" r="r" b="b"/>
            <a:pathLst>
              <a:path w="16674049" h="919256">
                <a:moveTo>
                  <a:pt x="0" y="0"/>
                </a:moveTo>
                <a:lnTo>
                  <a:pt x="16674049" y="0"/>
                </a:lnTo>
                <a:lnTo>
                  <a:pt x="16674049" y="919256"/>
                </a:lnTo>
                <a:lnTo>
                  <a:pt x="0" y="9192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17" t="-45029" r="-1263" b="-972250"/>
            </a:stretch>
          </a:blipFill>
        </p:spPr>
        <p:txBody>
          <a:bodyPr/>
          <a:lstStyle/>
          <a:p>
            <a:endParaRPr lang="he-IL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14697" y="4930174"/>
            <a:ext cx="7989318" cy="2236875"/>
          </a:xfrm>
          <a:custGeom>
            <a:avLst/>
            <a:gdLst/>
            <a:ahLst/>
            <a:cxnLst/>
            <a:rect l="l" t="t" r="r" b="b"/>
            <a:pathLst>
              <a:path w="7989318" h="2236875">
                <a:moveTo>
                  <a:pt x="0" y="0"/>
                </a:moveTo>
                <a:lnTo>
                  <a:pt x="7989318" y="0"/>
                </a:lnTo>
                <a:lnTo>
                  <a:pt x="7989318" y="2236875"/>
                </a:lnTo>
                <a:lnTo>
                  <a:pt x="0" y="22368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183" t="-213964" r="-5403" b="-145520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Freeform 3"/>
          <p:cNvSpPr/>
          <p:nvPr/>
        </p:nvSpPr>
        <p:spPr>
          <a:xfrm>
            <a:off x="1030852" y="4930174"/>
            <a:ext cx="8113148" cy="2318042"/>
          </a:xfrm>
          <a:custGeom>
            <a:avLst/>
            <a:gdLst/>
            <a:ahLst/>
            <a:cxnLst/>
            <a:rect l="l" t="t" r="r" b="b"/>
            <a:pathLst>
              <a:path w="8113148" h="2318042">
                <a:moveTo>
                  <a:pt x="0" y="0"/>
                </a:moveTo>
                <a:lnTo>
                  <a:pt x="8113148" y="0"/>
                </a:lnTo>
                <a:lnTo>
                  <a:pt x="8113148" y="2318042"/>
                </a:lnTo>
                <a:lnTo>
                  <a:pt x="0" y="23180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813" t="-206323" r="-104296" b="-136751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" name="Freeform 4"/>
          <p:cNvSpPr/>
          <p:nvPr/>
        </p:nvSpPr>
        <p:spPr>
          <a:xfrm>
            <a:off x="734768" y="871449"/>
            <a:ext cx="16674049" cy="919256"/>
          </a:xfrm>
          <a:custGeom>
            <a:avLst/>
            <a:gdLst/>
            <a:ahLst/>
            <a:cxnLst/>
            <a:rect l="l" t="t" r="r" b="b"/>
            <a:pathLst>
              <a:path w="16674049" h="919256">
                <a:moveTo>
                  <a:pt x="0" y="0"/>
                </a:moveTo>
                <a:lnTo>
                  <a:pt x="16674049" y="0"/>
                </a:lnTo>
                <a:lnTo>
                  <a:pt x="16674049" y="919256"/>
                </a:lnTo>
                <a:lnTo>
                  <a:pt x="0" y="9192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17" t="-45029" r="-1263" b="-972250"/>
            </a:stretch>
          </a:blipFill>
        </p:spPr>
        <p:txBody>
          <a:bodyPr/>
          <a:lstStyle/>
          <a:p>
            <a:endParaRPr lang="he-IL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14697" y="7522534"/>
            <a:ext cx="7989318" cy="2270936"/>
          </a:xfrm>
          <a:custGeom>
            <a:avLst/>
            <a:gdLst/>
            <a:ahLst/>
            <a:cxnLst/>
            <a:rect l="l" t="t" r="r" b="b"/>
            <a:pathLst>
              <a:path w="7989318" h="2270936">
                <a:moveTo>
                  <a:pt x="0" y="0"/>
                </a:moveTo>
                <a:lnTo>
                  <a:pt x="7989318" y="0"/>
                </a:lnTo>
                <a:lnTo>
                  <a:pt x="7989318" y="2270936"/>
                </a:lnTo>
                <a:lnTo>
                  <a:pt x="0" y="22709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0565" t="-307604" r="-5010" b="-40808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Freeform 3"/>
          <p:cNvSpPr/>
          <p:nvPr/>
        </p:nvSpPr>
        <p:spPr>
          <a:xfrm>
            <a:off x="721078" y="7460278"/>
            <a:ext cx="8422922" cy="2333192"/>
          </a:xfrm>
          <a:custGeom>
            <a:avLst/>
            <a:gdLst/>
            <a:ahLst/>
            <a:cxnLst/>
            <a:rect l="l" t="t" r="r" b="b"/>
            <a:pathLst>
              <a:path w="8422922" h="2333192">
                <a:moveTo>
                  <a:pt x="0" y="0"/>
                </a:moveTo>
                <a:lnTo>
                  <a:pt x="8422922" y="0"/>
                </a:lnTo>
                <a:lnTo>
                  <a:pt x="8422922" y="2333192"/>
                </a:lnTo>
                <a:lnTo>
                  <a:pt x="0" y="23331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775" t="-304334" r="-100460" b="-35863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" name="Freeform 4"/>
          <p:cNvSpPr/>
          <p:nvPr/>
        </p:nvSpPr>
        <p:spPr>
          <a:xfrm>
            <a:off x="734768" y="871449"/>
            <a:ext cx="16674049" cy="919256"/>
          </a:xfrm>
          <a:custGeom>
            <a:avLst/>
            <a:gdLst/>
            <a:ahLst/>
            <a:cxnLst/>
            <a:rect l="l" t="t" r="r" b="b"/>
            <a:pathLst>
              <a:path w="16674049" h="919256">
                <a:moveTo>
                  <a:pt x="0" y="0"/>
                </a:moveTo>
                <a:lnTo>
                  <a:pt x="16674049" y="0"/>
                </a:lnTo>
                <a:lnTo>
                  <a:pt x="16674049" y="919256"/>
                </a:lnTo>
                <a:lnTo>
                  <a:pt x="0" y="9192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17" t="-45029" r="-1263" b="-972250"/>
            </a:stretch>
          </a:blipFill>
        </p:spPr>
        <p:txBody>
          <a:bodyPr/>
          <a:lstStyle/>
          <a:p>
            <a:endParaRPr lang="he-IL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C0C0E"/>
            </a:solid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3F3F7"/>
            </a:solid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049015" y="9686925"/>
            <a:ext cx="2153260" cy="514350"/>
            <a:chOff x="0" y="0"/>
            <a:chExt cx="2871013" cy="685800"/>
          </a:xfrm>
        </p:grpSpPr>
        <p:sp>
          <p:nvSpPr>
            <p:cNvPr id="7" name="Freeform 7" descr="preencoded.png">
              <a:hlinkClick r:id="rId3" tooltip="https://gamma.app/?utm_source=made-with-gamma"/>
            </p:cNvPr>
            <p:cNvSpPr/>
            <p:nvPr/>
          </p:nvSpPr>
          <p:spPr>
            <a:xfrm>
              <a:off x="0" y="0"/>
              <a:ext cx="2870962" cy="685800"/>
            </a:xfrm>
            <a:custGeom>
              <a:avLst/>
              <a:gdLst/>
              <a:ahLst/>
              <a:cxnLst/>
              <a:rect l="l" t="t" r="r" b="b"/>
              <a:pathLst>
                <a:path w="2870962" h="685800">
                  <a:moveTo>
                    <a:pt x="0" y="0"/>
                  </a:moveTo>
                  <a:lnTo>
                    <a:pt x="2870962" y="0"/>
                  </a:lnTo>
                  <a:lnTo>
                    <a:pt x="2870962" y="685800"/>
                  </a:lnTo>
                  <a:lnTo>
                    <a:pt x="0" y="685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1"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186159" y="6286652"/>
            <a:ext cx="9915682" cy="3171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8399"/>
              </a:lnSpc>
            </a:pPr>
            <a:r>
              <a:rPr lang="he-IL" sz="6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אנחנו מזמינות אתכן </a:t>
            </a:r>
          </a:p>
          <a:p>
            <a:pPr algn="ctr" rtl="1">
              <a:lnSpc>
                <a:spcPts val="8399"/>
              </a:lnSpc>
            </a:pPr>
            <a:r>
              <a:rPr lang="he-IL" sz="6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לכתוב לנו בצ׳אט</a:t>
            </a:r>
            <a:r>
              <a:rPr lang="ar-EG" sz="69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 </a:t>
            </a:r>
          </a:p>
          <a:p>
            <a:pPr algn="ctr" rtl="1">
              <a:lnSpc>
                <a:spcPts val="8399"/>
              </a:lnSpc>
            </a:pPr>
            <a:r>
              <a:rPr lang="he-IL" sz="69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מה לדעתכן זה אומר? </a:t>
            </a:r>
          </a:p>
        </p:txBody>
      </p:sp>
      <p:pic>
        <p:nvPicPr>
          <p:cNvPr id="9" name="Picture 9" descr="‫a cartoon drawing of a star with the letter h on its chest (סופק על ידי Tenor)"/>
          <p:cNvPicPr>
            <a:picLocks noChangeAspect="1"/>
          </p:cNvPicPr>
          <p:nvPr/>
        </p:nvPicPr>
        <p:blipFill>
          <a:blip r:embed="rId5"/>
          <a:srcRect t="6334" b="6334"/>
          <a:stretch>
            <a:fillRect/>
          </a:stretch>
        </p:blipFill>
        <p:spPr>
          <a:xfrm>
            <a:off x="6715125" y="-225000"/>
            <a:ext cx="4857750" cy="485775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7807523" y="3709665"/>
            <a:ext cx="2672953" cy="238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6800"/>
              </a:lnSpc>
            </a:pPr>
            <a:r>
              <a:rPr lang="he-IL" sz="12000" b="1">
                <a:solidFill>
                  <a:srgbClr val="4B9FD9"/>
                </a:solidFill>
                <a:latin typeface="ploni-yad Bold"/>
                <a:ea typeface="ploni-yad Bold"/>
                <a:cs typeface="ploni-yad Bold"/>
                <a:sym typeface="ploni-yad Bold"/>
                <a:rtl/>
              </a:rPr>
              <a:t>חוֹסֶן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5201900" y="8143875"/>
            <a:ext cx="3086100" cy="3086100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3F3F7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683718" y="2260513"/>
            <a:ext cx="8120297" cy="2356590"/>
            <a:chOff x="0" y="0"/>
            <a:chExt cx="10827063" cy="31421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27063" cy="3142120"/>
            </a:xfrm>
            <a:custGeom>
              <a:avLst/>
              <a:gdLst/>
              <a:ahLst/>
              <a:cxnLst/>
              <a:rect l="l" t="t" r="r" b="b"/>
              <a:pathLst>
                <a:path w="10827063" h="3142120">
                  <a:moveTo>
                    <a:pt x="0" y="0"/>
                  </a:moveTo>
                  <a:lnTo>
                    <a:pt x="10827063" y="0"/>
                  </a:lnTo>
                  <a:lnTo>
                    <a:pt x="10827063" y="3142120"/>
                  </a:lnTo>
                  <a:lnTo>
                    <a:pt x="0" y="31421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14284" t="-106399" r="-5815" b="-242013"/>
              </a:stretch>
            </a:blipFill>
          </p:spPr>
          <p:txBody>
            <a:bodyPr/>
            <a:lstStyle/>
            <a:p>
              <a:endParaRPr lang="he-IL"/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7699628" y="1964075"/>
              <a:ext cx="2879442" cy="481643"/>
              <a:chOff x="0" y="0"/>
              <a:chExt cx="642988" cy="107552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42988" cy="107552"/>
              </a:xfrm>
              <a:custGeom>
                <a:avLst/>
                <a:gdLst/>
                <a:ahLst/>
                <a:cxnLst/>
                <a:rect l="l" t="t" r="r" b="b"/>
                <a:pathLst>
                  <a:path w="642988" h="107552">
                    <a:moveTo>
                      <a:pt x="0" y="0"/>
                    </a:moveTo>
                    <a:lnTo>
                      <a:pt x="642988" y="0"/>
                    </a:lnTo>
                    <a:lnTo>
                      <a:pt x="642988" y="107552"/>
                    </a:lnTo>
                    <a:lnTo>
                      <a:pt x="0" y="107552"/>
                    </a:lnTo>
                    <a:close/>
                  </a:path>
                </a:pathLst>
              </a:custGeom>
              <a:solidFill>
                <a:srgbClr val="9FCDE5"/>
              </a:solidFill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0"/>
                <a:ext cx="642988" cy="10755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24"/>
                  </a:lnSpc>
                </a:pPr>
                <a:endParaRPr/>
              </a:p>
            </p:txBody>
          </p:sp>
        </p:grpSp>
      </p:grpSp>
      <p:sp>
        <p:nvSpPr>
          <p:cNvPr id="7" name="Freeform 7"/>
          <p:cNvSpPr/>
          <p:nvPr/>
        </p:nvSpPr>
        <p:spPr>
          <a:xfrm>
            <a:off x="9814697" y="4930174"/>
            <a:ext cx="7989318" cy="2236875"/>
          </a:xfrm>
          <a:custGeom>
            <a:avLst/>
            <a:gdLst/>
            <a:ahLst/>
            <a:cxnLst/>
            <a:rect l="l" t="t" r="r" b="b"/>
            <a:pathLst>
              <a:path w="7989318" h="2236875">
                <a:moveTo>
                  <a:pt x="0" y="0"/>
                </a:moveTo>
                <a:lnTo>
                  <a:pt x="7989318" y="0"/>
                </a:lnTo>
                <a:lnTo>
                  <a:pt x="7989318" y="2236875"/>
                </a:lnTo>
                <a:lnTo>
                  <a:pt x="0" y="22368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183" t="-213964" r="-5403" b="-145520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8" name="Freeform 8"/>
          <p:cNvSpPr/>
          <p:nvPr/>
        </p:nvSpPr>
        <p:spPr>
          <a:xfrm>
            <a:off x="9814697" y="7522534"/>
            <a:ext cx="7989318" cy="2270936"/>
          </a:xfrm>
          <a:custGeom>
            <a:avLst/>
            <a:gdLst/>
            <a:ahLst/>
            <a:cxnLst/>
            <a:rect l="l" t="t" r="r" b="b"/>
            <a:pathLst>
              <a:path w="7989318" h="2270936">
                <a:moveTo>
                  <a:pt x="0" y="0"/>
                </a:moveTo>
                <a:lnTo>
                  <a:pt x="7989318" y="0"/>
                </a:lnTo>
                <a:lnTo>
                  <a:pt x="7989318" y="2270936"/>
                </a:lnTo>
                <a:lnTo>
                  <a:pt x="0" y="22709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0565" t="-307604" r="-5010" b="-40808"/>
            </a:stretch>
          </a:blipFill>
        </p:spPr>
        <p:txBody>
          <a:bodyPr/>
          <a:lstStyle/>
          <a:p>
            <a:endParaRPr lang="he-IL"/>
          </a:p>
        </p:txBody>
      </p:sp>
      <p:grpSp>
        <p:nvGrpSpPr>
          <p:cNvPr id="9" name="Group 9"/>
          <p:cNvGrpSpPr/>
          <p:nvPr/>
        </p:nvGrpSpPr>
        <p:grpSpPr>
          <a:xfrm>
            <a:off x="823557" y="2227235"/>
            <a:ext cx="8320443" cy="2423147"/>
            <a:chOff x="0" y="0"/>
            <a:chExt cx="11093924" cy="323086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093924" cy="3230862"/>
            </a:xfrm>
            <a:custGeom>
              <a:avLst/>
              <a:gdLst/>
              <a:ahLst/>
              <a:cxnLst/>
              <a:rect l="l" t="t" r="r" b="b"/>
              <a:pathLst>
                <a:path w="11093924" h="3230862">
                  <a:moveTo>
                    <a:pt x="0" y="0"/>
                  </a:moveTo>
                  <a:lnTo>
                    <a:pt x="11093924" y="0"/>
                  </a:lnTo>
                  <a:lnTo>
                    <a:pt x="11093924" y="3230862"/>
                  </a:lnTo>
                  <a:lnTo>
                    <a:pt x="0" y="32308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0474" t="-105194" r="-110397" b="-243218"/>
              </a:stretch>
            </a:blipFill>
          </p:spPr>
          <p:txBody>
            <a:bodyPr/>
            <a:lstStyle/>
            <a:p>
              <a:endParaRPr lang="he-IL"/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2312429" y="1052693"/>
              <a:ext cx="597786" cy="610498"/>
              <a:chOff x="0" y="0"/>
              <a:chExt cx="111615" cy="113988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11615" cy="113988"/>
              </a:xfrm>
              <a:custGeom>
                <a:avLst/>
                <a:gdLst/>
                <a:ahLst/>
                <a:cxnLst/>
                <a:rect l="l" t="t" r="r" b="b"/>
                <a:pathLst>
                  <a:path w="111615" h="113988">
                    <a:moveTo>
                      <a:pt x="0" y="0"/>
                    </a:moveTo>
                    <a:lnTo>
                      <a:pt x="111615" y="0"/>
                    </a:lnTo>
                    <a:lnTo>
                      <a:pt x="111615" y="113988"/>
                    </a:lnTo>
                    <a:lnTo>
                      <a:pt x="0" y="113988"/>
                    </a:lnTo>
                    <a:close/>
                  </a:path>
                </a:pathLst>
              </a:custGeom>
              <a:solidFill>
                <a:srgbClr val="AADDA5"/>
              </a:solidFill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0"/>
                <a:ext cx="111615" cy="1139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25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6787984" y="2001627"/>
              <a:ext cx="597786" cy="610498"/>
              <a:chOff x="0" y="0"/>
              <a:chExt cx="111615" cy="113988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11615" cy="113988"/>
              </a:xfrm>
              <a:custGeom>
                <a:avLst/>
                <a:gdLst/>
                <a:ahLst/>
                <a:cxnLst/>
                <a:rect l="l" t="t" r="r" b="b"/>
                <a:pathLst>
                  <a:path w="111615" h="113988">
                    <a:moveTo>
                      <a:pt x="0" y="0"/>
                    </a:moveTo>
                    <a:lnTo>
                      <a:pt x="111615" y="0"/>
                    </a:lnTo>
                    <a:lnTo>
                      <a:pt x="111615" y="113988"/>
                    </a:lnTo>
                    <a:lnTo>
                      <a:pt x="0" y="113988"/>
                    </a:lnTo>
                    <a:close/>
                  </a:path>
                </a:pathLst>
              </a:custGeom>
              <a:solidFill>
                <a:srgbClr val="AADDA5"/>
              </a:solidFill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0"/>
                <a:ext cx="111615" cy="1139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25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2272121" y="2387491"/>
              <a:ext cx="597786" cy="610498"/>
              <a:chOff x="0" y="0"/>
              <a:chExt cx="111615" cy="113988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11615" cy="113988"/>
              </a:xfrm>
              <a:custGeom>
                <a:avLst/>
                <a:gdLst/>
                <a:ahLst/>
                <a:cxnLst/>
                <a:rect l="l" t="t" r="r" b="b"/>
                <a:pathLst>
                  <a:path w="111615" h="113988">
                    <a:moveTo>
                      <a:pt x="0" y="0"/>
                    </a:moveTo>
                    <a:lnTo>
                      <a:pt x="111615" y="0"/>
                    </a:lnTo>
                    <a:lnTo>
                      <a:pt x="111615" y="113988"/>
                    </a:lnTo>
                    <a:lnTo>
                      <a:pt x="0" y="113988"/>
                    </a:lnTo>
                    <a:close/>
                  </a:path>
                </a:pathLst>
              </a:custGeom>
              <a:solidFill>
                <a:srgbClr val="AADDA5"/>
              </a:solidFill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0"/>
                <a:ext cx="111615" cy="1139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25"/>
                  </a:lnSpc>
                </a:pPr>
                <a:endParaRPr/>
              </a:p>
            </p:txBody>
          </p:sp>
        </p:grpSp>
      </p:grpSp>
      <p:sp>
        <p:nvSpPr>
          <p:cNvPr id="20" name="Freeform 20"/>
          <p:cNvSpPr/>
          <p:nvPr/>
        </p:nvSpPr>
        <p:spPr>
          <a:xfrm>
            <a:off x="1040377" y="4967888"/>
            <a:ext cx="8113148" cy="2318042"/>
          </a:xfrm>
          <a:custGeom>
            <a:avLst/>
            <a:gdLst/>
            <a:ahLst/>
            <a:cxnLst/>
            <a:rect l="l" t="t" r="r" b="b"/>
            <a:pathLst>
              <a:path w="8113148" h="2318042">
                <a:moveTo>
                  <a:pt x="0" y="0"/>
                </a:moveTo>
                <a:lnTo>
                  <a:pt x="8113148" y="0"/>
                </a:lnTo>
                <a:lnTo>
                  <a:pt x="8113148" y="2318042"/>
                </a:lnTo>
                <a:lnTo>
                  <a:pt x="0" y="23180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813" t="-206323" r="-104296" b="-136751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21" name="Freeform 21"/>
          <p:cNvSpPr/>
          <p:nvPr/>
        </p:nvSpPr>
        <p:spPr>
          <a:xfrm>
            <a:off x="721078" y="7551109"/>
            <a:ext cx="8422922" cy="2333192"/>
          </a:xfrm>
          <a:custGeom>
            <a:avLst/>
            <a:gdLst/>
            <a:ahLst/>
            <a:cxnLst/>
            <a:rect l="l" t="t" r="r" b="b"/>
            <a:pathLst>
              <a:path w="8422922" h="2333192">
                <a:moveTo>
                  <a:pt x="0" y="0"/>
                </a:moveTo>
                <a:lnTo>
                  <a:pt x="8422922" y="0"/>
                </a:lnTo>
                <a:lnTo>
                  <a:pt x="8422922" y="2333192"/>
                </a:lnTo>
                <a:lnTo>
                  <a:pt x="0" y="23331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775" t="-304334" r="-100460" b="-35863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22" name="Freeform 22"/>
          <p:cNvSpPr/>
          <p:nvPr/>
        </p:nvSpPr>
        <p:spPr>
          <a:xfrm>
            <a:off x="734768" y="871449"/>
            <a:ext cx="16674049" cy="919256"/>
          </a:xfrm>
          <a:custGeom>
            <a:avLst/>
            <a:gdLst/>
            <a:ahLst/>
            <a:cxnLst/>
            <a:rect l="l" t="t" r="r" b="b"/>
            <a:pathLst>
              <a:path w="16674049" h="919256">
                <a:moveTo>
                  <a:pt x="0" y="0"/>
                </a:moveTo>
                <a:lnTo>
                  <a:pt x="16674049" y="0"/>
                </a:lnTo>
                <a:lnTo>
                  <a:pt x="16674049" y="919256"/>
                </a:lnTo>
                <a:lnTo>
                  <a:pt x="0" y="9192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17" t="-45029" r="-1263" b="-972250"/>
            </a:stretch>
          </a:blipFill>
        </p:spPr>
        <p:txBody>
          <a:bodyPr/>
          <a:lstStyle/>
          <a:p>
            <a:endParaRPr lang="he-IL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1146937"/>
            <a:ext cx="18288000" cy="2828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1726"/>
              </a:lnSpc>
            </a:pPr>
            <a:r>
              <a:rPr lang="he-IL" sz="5892" b="1">
                <a:solidFill>
                  <a:srgbClr val="0C0C0E"/>
                </a:solidFill>
                <a:latin typeface="Heebo Bold"/>
                <a:ea typeface="Heebo Bold"/>
                <a:cs typeface="Heebo Bold"/>
                <a:sym typeface="Heebo Bold"/>
                <a:rtl/>
              </a:rPr>
              <a:t>לסיום, כמו החיה שסיפרנו עליה ומצאה את האור</a:t>
            </a:r>
          </a:p>
          <a:p>
            <a:pPr algn="ctr" rtl="1">
              <a:lnSpc>
                <a:spcPts val="11726"/>
              </a:lnSpc>
            </a:pPr>
            <a:r>
              <a:rPr lang="he-IL" sz="5892" b="1">
                <a:solidFill>
                  <a:srgbClr val="0C0C0E"/>
                </a:solidFill>
                <a:latin typeface="Heebo Bold"/>
                <a:ea typeface="Heebo Bold"/>
                <a:cs typeface="Heebo Bold"/>
                <a:sym typeface="Heebo Bold"/>
                <a:rtl/>
              </a:rPr>
              <a:t> בעזרת הכוחות המיוחדים שלה </a:t>
            </a:r>
          </a:p>
        </p:txBody>
      </p:sp>
      <p:pic>
        <p:nvPicPr>
          <p:cNvPr id="3" name="Picture 3" descr="‫a cartoon drawing of a star with the letter h on its chest (סופק על ידי Tenor)"/>
          <p:cNvPicPr>
            <a:picLocks noChangeAspect="1"/>
          </p:cNvPicPr>
          <p:nvPr/>
        </p:nvPicPr>
        <p:blipFill>
          <a:blip r:embed="rId2"/>
          <a:srcRect t="6334" b="6334"/>
          <a:stretch>
            <a:fillRect/>
          </a:stretch>
        </p:blipFill>
        <p:spPr>
          <a:xfrm>
            <a:off x="1028700" y="5429250"/>
            <a:ext cx="4857750" cy="485775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505241" y="6478557"/>
            <a:ext cx="12754059" cy="3295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8193"/>
              </a:lnSpc>
              <a:spcBef>
                <a:spcPct val="0"/>
              </a:spcBef>
            </a:pPr>
            <a:r>
              <a:rPr lang="he-IL" sz="6827" b="1">
                <a:solidFill>
                  <a:srgbClr val="4B9FD9"/>
                </a:solidFill>
                <a:latin typeface="ploni-yad Bold"/>
                <a:ea typeface="ploni-yad Bold"/>
                <a:cs typeface="ploni-yad Bold"/>
                <a:sym typeface="ploni-yad Bold"/>
                <a:rtl/>
              </a:rPr>
              <a:t>  אנחנו מזמינות אתכם/ן לחשוב על הכוח שעוזר לך </a:t>
            </a:r>
          </a:p>
          <a:p>
            <a:pPr algn="ctr" rtl="1">
              <a:lnSpc>
                <a:spcPts val="8193"/>
              </a:lnSpc>
              <a:spcBef>
                <a:spcPct val="0"/>
              </a:spcBef>
            </a:pPr>
            <a:endParaRPr lang="he-IL" sz="6827" b="1">
              <a:solidFill>
                <a:srgbClr val="4B9FD9"/>
              </a:solidFill>
              <a:latin typeface="ploni-yad Bold"/>
              <a:ea typeface="ploni-yad Bold"/>
              <a:cs typeface="ploni-yad Bold"/>
              <a:sym typeface="ploni-yad Bold"/>
              <a:rtl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C0C0E"/>
            </a:solid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3F3F7"/>
            </a:solid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049015" y="9686925"/>
            <a:ext cx="2153260" cy="514350"/>
            <a:chOff x="0" y="0"/>
            <a:chExt cx="2871013" cy="685800"/>
          </a:xfrm>
        </p:grpSpPr>
        <p:sp>
          <p:nvSpPr>
            <p:cNvPr id="7" name="Freeform 7" descr="preencoded.png">
              <a:hlinkClick r:id="rId3" tooltip="https://gamma.app/?utm_source=made-with-gamma"/>
            </p:cNvPr>
            <p:cNvSpPr/>
            <p:nvPr/>
          </p:nvSpPr>
          <p:spPr>
            <a:xfrm>
              <a:off x="0" y="0"/>
              <a:ext cx="2870962" cy="685800"/>
            </a:xfrm>
            <a:custGeom>
              <a:avLst/>
              <a:gdLst/>
              <a:ahLst/>
              <a:cxnLst/>
              <a:rect l="l" t="t" r="r" b="b"/>
              <a:pathLst>
                <a:path w="2870962" h="685800">
                  <a:moveTo>
                    <a:pt x="0" y="0"/>
                  </a:moveTo>
                  <a:lnTo>
                    <a:pt x="2870962" y="0"/>
                  </a:lnTo>
                  <a:lnTo>
                    <a:pt x="2870962" y="685800"/>
                  </a:lnTo>
                  <a:lnTo>
                    <a:pt x="0" y="685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1"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830724" y="6081390"/>
            <a:ext cx="14626551" cy="3476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720"/>
              </a:lnSpc>
            </a:pPr>
            <a:r>
              <a:rPr lang="he-IL" sz="5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היכולת שלנו </a:t>
            </a:r>
            <a:r>
              <a:rPr lang="he-IL" sz="56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להתמודד </a:t>
            </a:r>
            <a:r>
              <a:rPr lang="he-IL" sz="5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עם מצבי לחץ ושינויים </a:t>
            </a:r>
          </a:p>
          <a:p>
            <a:pPr algn="ctr" rtl="1">
              <a:lnSpc>
                <a:spcPts val="6720"/>
              </a:lnSpc>
            </a:pPr>
            <a:r>
              <a:rPr lang="he-IL" sz="56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ולהתאושש </a:t>
            </a:r>
            <a:r>
              <a:rPr lang="he-IL" sz="5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מהם בצורה הכי טובה,</a:t>
            </a:r>
          </a:p>
          <a:p>
            <a:pPr algn="ctr" rtl="1">
              <a:lnSpc>
                <a:spcPts val="6720"/>
              </a:lnSpc>
            </a:pPr>
            <a:r>
              <a:rPr lang="he-IL" sz="5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כדי להמשיך ולחיות </a:t>
            </a:r>
            <a:r>
              <a:rPr lang="he-IL" sz="56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חיים מלאים ושמחים</a:t>
            </a:r>
            <a:r>
              <a:rPr lang="ar-EG" sz="5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.</a:t>
            </a:r>
          </a:p>
          <a:p>
            <a:pPr algn="ctr" rtl="1">
              <a:lnSpc>
                <a:spcPts val="7320"/>
              </a:lnSpc>
            </a:pPr>
            <a:endParaRPr lang="ar-EG" sz="56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  <a:rtl/>
            </a:endParaRPr>
          </a:p>
        </p:txBody>
      </p:sp>
      <p:pic>
        <p:nvPicPr>
          <p:cNvPr id="9" name="Picture 9" descr="‫a cartoon drawing of a star with the letter h on its chest (סופק על ידי Tenor)"/>
          <p:cNvPicPr>
            <a:picLocks noChangeAspect="1"/>
          </p:cNvPicPr>
          <p:nvPr/>
        </p:nvPicPr>
        <p:blipFill>
          <a:blip r:embed="rId5"/>
          <a:srcRect t="6334" b="6334"/>
          <a:stretch>
            <a:fillRect/>
          </a:stretch>
        </p:blipFill>
        <p:spPr>
          <a:xfrm>
            <a:off x="6715125" y="-225000"/>
            <a:ext cx="4857750" cy="485775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7807523" y="3709665"/>
            <a:ext cx="2672953" cy="238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6800"/>
              </a:lnSpc>
            </a:pPr>
            <a:r>
              <a:rPr lang="he-IL" sz="12000" b="1">
                <a:solidFill>
                  <a:srgbClr val="4B9FD9"/>
                </a:solidFill>
                <a:latin typeface="ploni-yad Bold"/>
                <a:ea typeface="ploni-yad Bold"/>
                <a:cs typeface="ploni-yad Bold"/>
                <a:sym typeface="ploni-yad Bold"/>
                <a:rtl/>
              </a:rPr>
              <a:t>חוֹסֶן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5201900" y="8143875"/>
            <a:ext cx="3086100" cy="3086100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3F3F7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C0C0E"/>
            </a:solid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6049015" y="9686925"/>
            <a:ext cx="2153260" cy="514350"/>
            <a:chOff x="0" y="0"/>
            <a:chExt cx="2871013" cy="685800"/>
          </a:xfrm>
        </p:grpSpPr>
        <p:sp>
          <p:nvSpPr>
            <p:cNvPr id="5" name="Freeform 5" descr="preencoded.png">
              <a:hlinkClick r:id="rId3" tooltip="https://gamma.app/?utm_source=made-with-gamma"/>
            </p:cNvPr>
            <p:cNvSpPr/>
            <p:nvPr/>
          </p:nvSpPr>
          <p:spPr>
            <a:xfrm>
              <a:off x="0" y="0"/>
              <a:ext cx="2870962" cy="685800"/>
            </a:xfrm>
            <a:custGeom>
              <a:avLst/>
              <a:gdLst/>
              <a:ahLst/>
              <a:cxnLst/>
              <a:rect l="l" t="t" r="r" b="b"/>
              <a:pathLst>
                <a:path w="2870962" h="685800">
                  <a:moveTo>
                    <a:pt x="0" y="0"/>
                  </a:moveTo>
                  <a:lnTo>
                    <a:pt x="2870962" y="0"/>
                  </a:lnTo>
                  <a:lnTo>
                    <a:pt x="2870962" y="685800"/>
                  </a:lnTo>
                  <a:lnTo>
                    <a:pt x="0" y="685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1"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635383" y="0"/>
            <a:ext cx="8652617" cy="10287000"/>
            <a:chOff x="0" y="0"/>
            <a:chExt cx="11536822" cy="13716000"/>
          </a:xfrm>
        </p:grpSpPr>
        <p:sp>
          <p:nvSpPr>
            <p:cNvPr id="7" name="Freeform 7" descr="preencoded.png"/>
            <p:cNvSpPr/>
            <p:nvPr/>
          </p:nvSpPr>
          <p:spPr>
            <a:xfrm>
              <a:off x="0" y="0"/>
              <a:ext cx="11536822" cy="13716000"/>
            </a:xfrm>
            <a:custGeom>
              <a:avLst/>
              <a:gdLst/>
              <a:ahLst/>
              <a:cxnLst/>
              <a:rect l="l" t="t" r="r" b="b"/>
              <a:pathLst>
                <a:path w="11536822" h="13716000">
                  <a:moveTo>
                    <a:pt x="0" y="0"/>
                  </a:moveTo>
                  <a:lnTo>
                    <a:pt x="11536822" y="0"/>
                  </a:lnTo>
                  <a:lnTo>
                    <a:pt x="1153682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3084" b="-13084"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278522" y="2823887"/>
            <a:ext cx="10945147" cy="1734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4139"/>
              </a:lnSpc>
            </a:pPr>
            <a:r>
              <a:rPr lang="he-IL" sz="100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ולא היה </a:t>
            </a:r>
            <a:r>
              <a:rPr lang="he-IL" sz="10099" b="1">
                <a:solidFill>
                  <a:srgbClr val="FBBA14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אור</a:t>
            </a:r>
            <a:r>
              <a:rPr lang="he-IL" sz="100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 בעולם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913298" y="6951941"/>
            <a:ext cx="8034040" cy="745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159"/>
              </a:lnSpc>
            </a:pPr>
            <a:r>
              <a:rPr lang="he-IL" sz="4399">
                <a:solidFill>
                  <a:srgbClr val="FFFFFF"/>
                </a:solidFill>
                <a:latin typeface="Heebo"/>
                <a:ea typeface="Heebo"/>
                <a:cs typeface="Heebo"/>
                <a:sym typeface="Heebo"/>
                <a:rtl/>
              </a:rPr>
              <a:t>התרווחו בכיסאות, אנחנו מתחילים...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C0C0E">
                <a:alpha val="96863"/>
              </a:srgbClr>
            </a:solid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6049015" y="9686925"/>
            <a:ext cx="2153260" cy="514350"/>
            <a:chOff x="0" y="0"/>
            <a:chExt cx="2871013" cy="685800"/>
          </a:xfrm>
        </p:grpSpPr>
        <p:sp>
          <p:nvSpPr>
            <p:cNvPr id="5" name="Freeform 5" descr="preencoded.png">
              <a:hlinkClick r:id="rId3" tooltip="https://gamma.app/?utm_source=made-with-gamma"/>
            </p:cNvPr>
            <p:cNvSpPr/>
            <p:nvPr/>
          </p:nvSpPr>
          <p:spPr>
            <a:xfrm>
              <a:off x="0" y="0"/>
              <a:ext cx="2870962" cy="685800"/>
            </a:xfrm>
            <a:custGeom>
              <a:avLst/>
              <a:gdLst/>
              <a:ahLst/>
              <a:cxnLst/>
              <a:rect l="l" t="t" r="r" b="b"/>
              <a:pathLst>
                <a:path w="2870962" h="685800">
                  <a:moveTo>
                    <a:pt x="0" y="0"/>
                  </a:moveTo>
                  <a:lnTo>
                    <a:pt x="2870962" y="0"/>
                  </a:lnTo>
                  <a:lnTo>
                    <a:pt x="2870962" y="685800"/>
                  </a:lnTo>
                  <a:lnTo>
                    <a:pt x="0" y="685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1"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027366" y="-633518"/>
            <a:ext cx="7174909" cy="11184308"/>
            <a:chOff x="0" y="0"/>
            <a:chExt cx="9566545" cy="14912411"/>
          </a:xfrm>
        </p:grpSpPr>
        <p:sp>
          <p:nvSpPr>
            <p:cNvPr id="7" name="Freeform 7" descr="preencoded.png"/>
            <p:cNvSpPr/>
            <p:nvPr/>
          </p:nvSpPr>
          <p:spPr>
            <a:xfrm>
              <a:off x="0" y="0"/>
              <a:ext cx="9566545" cy="14912411"/>
            </a:xfrm>
            <a:custGeom>
              <a:avLst/>
              <a:gdLst/>
              <a:ahLst/>
              <a:cxnLst/>
              <a:rect l="l" t="t" r="r" b="b"/>
              <a:pathLst>
                <a:path w="9566545" h="14912411">
                  <a:moveTo>
                    <a:pt x="0" y="0"/>
                  </a:moveTo>
                  <a:lnTo>
                    <a:pt x="9566545" y="0"/>
                  </a:lnTo>
                  <a:lnTo>
                    <a:pt x="9566545" y="14912411"/>
                  </a:lnTo>
                  <a:lnTo>
                    <a:pt x="0" y="149124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960" r="-1960"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-2946433" y="4308430"/>
            <a:ext cx="14975515" cy="3758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6017"/>
              </a:lnSpc>
            </a:pPr>
            <a:r>
              <a:rPr lang="he-IL" sz="4011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פעם, </a:t>
            </a:r>
          </a:p>
          <a:p>
            <a:pPr algn="r" rtl="1">
              <a:lnSpc>
                <a:spcPts val="6017"/>
              </a:lnSpc>
            </a:pPr>
            <a:r>
              <a:rPr lang="he-IL" sz="4011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לפני שנים רבות, </a:t>
            </a:r>
          </a:p>
          <a:p>
            <a:pPr algn="r" rtl="1">
              <a:lnSpc>
                <a:spcPts val="6017"/>
              </a:lnSpc>
            </a:pPr>
            <a:r>
              <a:rPr lang="he-IL" sz="4011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מעבר להרים הרחוקים ולים הגדול — היה יער. </a:t>
            </a:r>
          </a:p>
          <a:p>
            <a:pPr algn="r" rtl="1">
              <a:lnSpc>
                <a:spcPts val="6017"/>
              </a:lnSpc>
            </a:pPr>
            <a:r>
              <a:rPr lang="he-IL" sz="4011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חיו בו ביחד כל מיני חיות ויצורים משונים. </a:t>
            </a:r>
          </a:p>
          <a:p>
            <a:pPr algn="r" rtl="1">
              <a:lnSpc>
                <a:spcPts val="6017"/>
              </a:lnSpc>
            </a:pPr>
            <a:r>
              <a:rPr lang="he-IL" sz="4011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והיער הזה - היה חשוך כולו. 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275759" y="6249438"/>
            <a:ext cx="354359" cy="283521"/>
            <a:chOff x="0" y="0"/>
            <a:chExt cx="472478" cy="378028"/>
          </a:xfrm>
        </p:grpSpPr>
        <p:sp>
          <p:nvSpPr>
            <p:cNvPr id="10" name="Freeform 10" descr="preencoded.png"/>
            <p:cNvSpPr/>
            <p:nvPr/>
          </p:nvSpPr>
          <p:spPr>
            <a:xfrm>
              <a:off x="0" y="0"/>
              <a:ext cx="472440" cy="378079"/>
            </a:xfrm>
            <a:custGeom>
              <a:avLst/>
              <a:gdLst/>
              <a:ahLst/>
              <a:cxnLst/>
              <a:rect l="l" t="t" r="r" b="b"/>
              <a:pathLst>
                <a:path w="472440" h="378079">
                  <a:moveTo>
                    <a:pt x="0" y="0"/>
                  </a:moveTo>
                  <a:lnTo>
                    <a:pt x="472440" y="0"/>
                  </a:lnTo>
                  <a:lnTo>
                    <a:pt x="472440" y="378079"/>
                  </a:lnTo>
                  <a:lnTo>
                    <a:pt x="0" y="3780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8" b="-1326"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C0C0E"/>
            </a:solid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3F3F7"/>
            </a:solid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049015" y="9686925"/>
            <a:ext cx="2153260" cy="514350"/>
            <a:chOff x="0" y="0"/>
            <a:chExt cx="2871013" cy="685800"/>
          </a:xfrm>
        </p:grpSpPr>
        <p:sp>
          <p:nvSpPr>
            <p:cNvPr id="7" name="Freeform 7" descr="preencoded.png">
              <a:hlinkClick r:id="rId3" tooltip="https://gamma.app/?utm_source=made-with-gamma"/>
            </p:cNvPr>
            <p:cNvSpPr/>
            <p:nvPr/>
          </p:nvSpPr>
          <p:spPr>
            <a:xfrm>
              <a:off x="0" y="0"/>
              <a:ext cx="2870962" cy="685800"/>
            </a:xfrm>
            <a:custGeom>
              <a:avLst/>
              <a:gdLst/>
              <a:ahLst/>
              <a:cxnLst/>
              <a:rect l="l" t="t" r="r" b="b"/>
              <a:pathLst>
                <a:path w="2870962" h="685800">
                  <a:moveTo>
                    <a:pt x="0" y="0"/>
                  </a:moveTo>
                  <a:lnTo>
                    <a:pt x="2870962" y="0"/>
                  </a:lnTo>
                  <a:lnTo>
                    <a:pt x="2870962" y="685800"/>
                  </a:lnTo>
                  <a:lnTo>
                    <a:pt x="0" y="685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1"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-5918"/>
            <a:ext cx="18288000" cy="10207193"/>
            <a:chOff x="0" y="0"/>
            <a:chExt cx="13806881" cy="7706119"/>
          </a:xfrm>
        </p:grpSpPr>
        <p:sp>
          <p:nvSpPr>
            <p:cNvPr id="9" name="Freeform 9" descr="preencoded.png"/>
            <p:cNvSpPr/>
            <p:nvPr/>
          </p:nvSpPr>
          <p:spPr>
            <a:xfrm>
              <a:off x="0" y="0"/>
              <a:ext cx="13806932" cy="7706106"/>
            </a:xfrm>
            <a:custGeom>
              <a:avLst/>
              <a:gdLst/>
              <a:ahLst/>
              <a:cxnLst/>
              <a:rect l="l" t="t" r="r" b="b"/>
              <a:pathLst>
                <a:path w="13806932" h="7706106">
                  <a:moveTo>
                    <a:pt x="0" y="0"/>
                  </a:moveTo>
                  <a:lnTo>
                    <a:pt x="13806932" y="0"/>
                  </a:lnTo>
                  <a:lnTo>
                    <a:pt x="13806932" y="7706106"/>
                  </a:lnTo>
                  <a:lnTo>
                    <a:pt x="0" y="77061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-50"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6554899" y="1792658"/>
            <a:ext cx="10704401" cy="3872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6216"/>
              </a:lnSpc>
            </a:pPr>
            <a:r>
              <a:rPr lang="he-IL" sz="4089" b="1">
                <a:solidFill>
                  <a:srgbClr val="39393C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חיות היער היו רגילות לחיות בחושך המוחלט. </a:t>
            </a:r>
          </a:p>
          <a:p>
            <a:pPr algn="r" rtl="1">
              <a:lnSpc>
                <a:spcPts val="6216"/>
              </a:lnSpc>
            </a:pPr>
            <a:r>
              <a:rPr lang="he-IL" sz="4089" b="1">
                <a:solidFill>
                  <a:srgbClr val="39393C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שנים רבות עברו עליהן כך.</a:t>
            </a:r>
          </a:p>
          <a:p>
            <a:pPr algn="r" rtl="1">
              <a:lnSpc>
                <a:spcPts val="6216"/>
              </a:lnSpc>
            </a:pPr>
            <a:r>
              <a:rPr lang="he-IL" sz="4089" b="1">
                <a:solidFill>
                  <a:srgbClr val="39393C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חיות נולדו ומתו, שיחקו, רצו, עפו - בחושך.</a:t>
            </a:r>
          </a:p>
          <a:p>
            <a:pPr algn="r" rtl="1">
              <a:lnSpc>
                <a:spcPts val="6216"/>
              </a:lnSpc>
            </a:pPr>
            <a:r>
              <a:rPr lang="he-IL" sz="4089" b="1">
                <a:solidFill>
                  <a:srgbClr val="39393C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הן היו רגילות לחושך, והסתדרו בתוכו. </a:t>
            </a:r>
          </a:p>
          <a:p>
            <a:pPr algn="r" rtl="1">
              <a:lnSpc>
                <a:spcPts val="6216"/>
              </a:lnSpc>
            </a:pPr>
            <a:r>
              <a:rPr lang="he-IL" sz="4089" b="1">
                <a:solidFill>
                  <a:srgbClr val="39393C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עד שיום אחד...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049015" y="9686925"/>
            <a:ext cx="2153260" cy="514350"/>
            <a:chOff x="0" y="0"/>
            <a:chExt cx="2871013" cy="685800"/>
          </a:xfrm>
        </p:grpSpPr>
        <p:sp>
          <p:nvSpPr>
            <p:cNvPr id="3" name="Freeform 3" descr="preencoded.png">
              <a:hlinkClick r:id="rId3" tooltip="https://gamma.app/?utm_source=made-with-gamma"/>
            </p:cNvPr>
            <p:cNvSpPr/>
            <p:nvPr/>
          </p:nvSpPr>
          <p:spPr>
            <a:xfrm>
              <a:off x="0" y="0"/>
              <a:ext cx="2870962" cy="685800"/>
            </a:xfrm>
            <a:custGeom>
              <a:avLst/>
              <a:gdLst/>
              <a:ahLst/>
              <a:cxnLst/>
              <a:rect l="l" t="t" r="r" b="b"/>
              <a:pathLst>
                <a:path w="2870962" h="685800">
                  <a:moveTo>
                    <a:pt x="0" y="0"/>
                  </a:moveTo>
                  <a:lnTo>
                    <a:pt x="2870962" y="0"/>
                  </a:lnTo>
                  <a:lnTo>
                    <a:pt x="2870962" y="685800"/>
                  </a:lnTo>
                  <a:lnTo>
                    <a:pt x="0" y="685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1"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4" name="Freeform 4"/>
          <p:cNvSpPr/>
          <p:nvPr/>
        </p:nvSpPr>
        <p:spPr>
          <a:xfrm>
            <a:off x="-1711761" y="-282748"/>
            <a:ext cx="19914036" cy="10757578"/>
          </a:xfrm>
          <a:custGeom>
            <a:avLst/>
            <a:gdLst/>
            <a:ahLst/>
            <a:cxnLst/>
            <a:rect l="l" t="t" r="r" b="b"/>
            <a:pathLst>
              <a:path w="19914036" h="10757578">
                <a:moveTo>
                  <a:pt x="0" y="0"/>
                </a:moveTo>
                <a:lnTo>
                  <a:pt x="19914036" y="0"/>
                </a:lnTo>
                <a:lnTo>
                  <a:pt x="19914036" y="10757578"/>
                </a:lnTo>
                <a:lnTo>
                  <a:pt x="0" y="107575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1666" b="-11666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5" name="TextBox 5"/>
          <p:cNvSpPr txBox="1"/>
          <p:nvPr/>
        </p:nvSpPr>
        <p:spPr>
          <a:xfrm>
            <a:off x="7439906" y="2649748"/>
            <a:ext cx="10253564" cy="732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6080"/>
              </a:lnSpc>
            </a:pPr>
            <a:r>
              <a:rPr lang="he-IL" sz="4062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עד שיום אחד פתאום נשמע ביער צליל לא מוכר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613666" y="5725850"/>
            <a:ext cx="10846594" cy="2256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018"/>
              </a:lnSpc>
            </a:pPr>
            <a:r>
              <a:rPr lang="he-IL" sz="4012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המלך לא הבין מה פשר הצליל. </a:t>
            </a:r>
          </a:p>
          <a:p>
            <a:pPr algn="ctr" rtl="1">
              <a:lnSpc>
                <a:spcPts val="6018"/>
              </a:lnSpc>
            </a:pPr>
            <a:r>
              <a:rPr lang="he-IL" sz="4012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היועצים הזקנים זכרו ששמעו את הצליל הזה פעם, </a:t>
            </a:r>
          </a:p>
          <a:p>
            <a:pPr algn="ctr" rtl="1">
              <a:lnSpc>
                <a:spcPts val="6018"/>
              </a:lnSpc>
            </a:pPr>
            <a:r>
              <a:rPr lang="he-IL" sz="4012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אבל איש לא ידע באמת מה הוא אומר.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0165D646-738F-2128-60CB-E45871EA7FC8}"/>
              </a:ext>
            </a:extLst>
          </p:cNvPr>
          <p:cNvSpPr txBox="1"/>
          <p:nvPr/>
        </p:nvSpPr>
        <p:spPr>
          <a:xfrm>
            <a:off x="6019800" y="4151935"/>
            <a:ext cx="10253564" cy="851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6080"/>
              </a:lnSpc>
            </a:pPr>
            <a:r>
              <a:rPr lang="he-IL" sz="80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אור... אור... אור...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C0C0E"/>
            </a:solid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3F3F7"/>
            </a:solid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049015" y="9686925"/>
            <a:ext cx="2153260" cy="514350"/>
            <a:chOff x="0" y="0"/>
            <a:chExt cx="2871013" cy="685800"/>
          </a:xfrm>
        </p:grpSpPr>
        <p:sp>
          <p:nvSpPr>
            <p:cNvPr id="7" name="Freeform 7" descr="preencoded.png">
              <a:hlinkClick r:id="rId3" tooltip="https://gamma.app/?utm_source=made-with-gamma"/>
            </p:cNvPr>
            <p:cNvSpPr/>
            <p:nvPr/>
          </p:nvSpPr>
          <p:spPr>
            <a:xfrm>
              <a:off x="0" y="0"/>
              <a:ext cx="2870962" cy="685800"/>
            </a:xfrm>
            <a:custGeom>
              <a:avLst/>
              <a:gdLst/>
              <a:ahLst/>
              <a:cxnLst/>
              <a:rect l="l" t="t" r="r" b="b"/>
              <a:pathLst>
                <a:path w="2870962" h="685800">
                  <a:moveTo>
                    <a:pt x="0" y="0"/>
                  </a:moveTo>
                  <a:lnTo>
                    <a:pt x="2870962" y="0"/>
                  </a:lnTo>
                  <a:lnTo>
                    <a:pt x="2870962" y="685800"/>
                  </a:lnTo>
                  <a:lnTo>
                    <a:pt x="0" y="685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1"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17677" y="2158756"/>
            <a:ext cx="254794" cy="203892"/>
            <a:chOff x="0" y="0"/>
            <a:chExt cx="339725" cy="271856"/>
          </a:xfrm>
        </p:grpSpPr>
        <p:sp>
          <p:nvSpPr>
            <p:cNvPr id="9" name="Freeform 9" descr="preencoded.png"/>
            <p:cNvSpPr/>
            <p:nvPr/>
          </p:nvSpPr>
          <p:spPr>
            <a:xfrm>
              <a:off x="0" y="0"/>
              <a:ext cx="339725" cy="271907"/>
            </a:xfrm>
            <a:custGeom>
              <a:avLst/>
              <a:gdLst/>
              <a:ahLst/>
              <a:cxnLst/>
              <a:rect l="l" t="t" r="r" b="b"/>
              <a:pathLst>
                <a:path w="339725" h="271907">
                  <a:moveTo>
                    <a:pt x="0" y="0"/>
                  </a:moveTo>
                  <a:lnTo>
                    <a:pt x="339725" y="0"/>
                  </a:lnTo>
                  <a:lnTo>
                    <a:pt x="339725" y="271907"/>
                  </a:lnTo>
                  <a:lnTo>
                    <a:pt x="0" y="2719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52671" r="-52671" b="18"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0" y="-1182524"/>
            <a:ext cx="21517533" cy="13317003"/>
            <a:chOff x="0" y="0"/>
            <a:chExt cx="14536596" cy="8996566"/>
          </a:xfrm>
        </p:grpSpPr>
        <p:sp>
          <p:nvSpPr>
            <p:cNvPr id="11" name="Freeform 11" descr="preencoded.png"/>
            <p:cNvSpPr/>
            <p:nvPr/>
          </p:nvSpPr>
          <p:spPr>
            <a:xfrm>
              <a:off x="0" y="0"/>
              <a:ext cx="14536576" cy="8996553"/>
            </a:xfrm>
            <a:custGeom>
              <a:avLst/>
              <a:gdLst/>
              <a:ahLst/>
              <a:cxnLst/>
              <a:rect l="l" t="t" r="r" b="b"/>
              <a:pathLst>
                <a:path w="14536576" h="8996553">
                  <a:moveTo>
                    <a:pt x="0" y="0"/>
                  </a:moveTo>
                  <a:lnTo>
                    <a:pt x="14536576" y="0"/>
                  </a:lnTo>
                  <a:lnTo>
                    <a:pt x="14536576" y="8996553"/>
                  </a:lnTo>
                  <a:lnTo>
                    <a:pt x="0" y="89965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30789" b="-30789"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124649" y="3231343"/>
            <a:ext cx="8634117" cy="297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5999"/>
              </a:lnSpc>
            </a:pPr>
            <a:r>
              <a:rPr lang="he-IL" sz="39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מלך החיות היה סקרן מאוד, </a:t>
            </a:r>
          </a:p>
          <a:p>
            <a:pPr algn="r" rtl="1">
              <a:lnSpc>
                <a:spcPts val="5999"/>
              </a:lnSpc>
            </a:pPr>
            <a:r>
              <a:rPr lang="he-IL" sz="39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ולא הצליח להירדם.</a:t>
            </a:r>
          </a:p>
          <a:p>
            <a:pPr algn="r" rtl="1">
              <a:lnSpc>
                <a:spcPts val="5999"/>
              </a:lnSpc>
            </a:pPr>
            <a:r>
              <a:rPr lang="he-IL" sz="39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הוא ביקש להוציא את התוף הגדול </a:t>
            </a:r>
          </a:p>
          <a:p>
            <a:pPr algn="r" rtl="1">
              <a:lnSpc>
                <a:spcPts val="5999"/>
              </a:lnSpc>
            </a:pPr>
            <a:r>
              <a:rPr lang="he-IL" sz="39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ולזמן את כולם לקרחת היער.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677</Words>
  <Application>Microsoft Office PowerPoint</Application>
  <PresentationFormat>מותאם אישית</PresentationFormat>
  <Paragraphs>172</Paragraphs>
  <Slides>31</Slides>
  <Notes>14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9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31</vt:i4>
      </vt:variant>
    </vt:vector>
  </HeadingPairs>
  <TitlesOfParts>
    <vt:vector size="41" baseType="lpstr">
      <vt:lpstr>ploni-yad Bold</vt:lpstr>
      <vt:lpstr>Open Sans</vt:lpstr>
      <vt:lpstr>Open Sans Bold</vt:lpstr>
      <vt:lpstr>Arial</vt:lpstr>
      <vt:lpstr>Calibri</vt:lpstr>
      <vt:lpstr>Heebo</vt:lpstr>
      <vt:lpstr>ploni-yad</vt:lpstr>
      <vt:lpstr>Heebo Bold</vt:lpstr>
      <vt:lpstr>ploni-yad Heavy</vt:lpstr>
      <vt:lpstr>Office Theme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מסע החיפוש אחרי האור.pptx</dc:title>
  <cp:lastModifiedBy>Rotem Tvizer</cp:lastModifiedBy>
  <cp:revision>2</cp:revision>
  <dcterms:created xsi:type="dcterms:W3CDTF">2006-08-16T00:00:00Z</dcterms:created>
  <dcterms:modified xsi:type="dcterms:W3CDTF">2026-03-26T10:05:06Z</dcterms:modified>
  <dc:identifier>DAHDpYRVLjc</dc:identifier>
</cp:coreProperties>
</file>