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Heebo"/>
      <p:regular r:id="rId28"/>
      <p:bold r:id="rId29"/>
    </p:embeddedFont>
    <p:embeddedFont>
      <p:font typeface="Assistant SemiBold"/>
      <p:regular r:id="rId30"/>
      <p:bold r:id="rId31"/>
    </p:embeddedFont>
    <p:embeddedFont>
      <p:font typeface="Assistant"/>
      <p:regular r:id="rId32"/>
      <p:bold r:id="rId33"/>
    </p:embeddedFont>
    <p:embeddedFont>
      <p:font typeface="Heebo SemiBo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Heeb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eb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ssistantSemiBold-bold.fntdata"/><Relationship Id="rId30" Type="http://schemas.openxmlformats.org/officeDocument/2006/relationships/font" Target="fonts/Assistant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Assistant-bold.fntdata"/><Relationship Id="rId10" Type="http://schemas.openxmlformats.org/officeDocument/2006/relationships/slide" Target="slides/slide5.xml"/><Relationship Id="rId32" Type="http://schemas.openxmlformats.org/officeDocument/2006/relationships/font" Target="fonts/Assistant-regular.fntdata"/><Relationship Id="rId13" Type="http://schemas.openxmlformats.org/officeDocument/2006/relationships/slide" Target="slides/slide8.xml"/><Relationship Id="rId35" Type="http://schemas.openxmlformats.org/officeDocument/2006/relationships/font" Target="fonts/HeeboSemiBold-bold.fntdata"/><Relationship Id="rId12" Type="http://schemas.openxmlformats.org/officeDocument/2006/relationships/slide" Target="slides/slide7.xml"/><Relationship Id="rId34" Type="http://schemas.openxmlformats.org/officeDocument/2006/relationships/font" Target="fonts/HeeboSemiBol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anva.com/design/DAGqmpyrzow/gdqYwSpwBunrRowo0gOaBA/view?utm_content=DAGqmpyrzow&amp;utm_campaign=designshare&amp;utm_medium=link&amp;utm_source=publishsharelink&amp;mode=preview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anva.com/design/DAGqmpyrzow/gdqYwSpwBunrRowo0gOaBA/view?utm_content=DAGqmpyrzow&amp;utm_campaign=designshare&amp;utm_medium=link&amp;utm_source=publishsharelink&amp;mode=preview" TargetMode="External"/><Relationship Id="rId3" Type="http://schemas.openxmlformats.org/officeDocument/2006/relationships/hyperlink" Target="https://www.canva.com/design/DAGqnbFXEXE/PeasJJRMn22oSnqJbfHa4Q/edit?utm_content=DAGqnbFXEXE&amp;utm_campaign=designshare&amp;utm_medium=link2&amp;utm_source=sharebutton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d0ae1c3b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d0ae1c3b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aa2617d4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aa2617d4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aa2617d4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aa2617d4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aa2617d4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aa2617d4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aa2617d4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aa2617d4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aa2617d4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aa2617d4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923fb74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923fb74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אז מה בעצם קרה כאן? במה היא השתמשה כדי לתאר את עצמה?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aa2617d4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aa2617d4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dd495a3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cdd495a3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</a:pPr>
            <a:r>
              <a:rPr lang="iw">
                <a:solidFill>
                  <a:schemeClr val="dk1"/>
                </a:solidFill>
              </a:rPr>
              <a:t>חשבו מה מאפיין אתכם? אלו תכונות?</a:t>
            </a:r>
            <a:endParaRPr>
              <a:solidFill>
                <a:schemeClr val="dk1"/>
              </a:solidFill>
            </a:endParaRPr>
          </a:p>
          <a:p>
            <a:pPr indent="-2984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w">
                <a:solidFill>
                  <a:schemeClr val="dk1"/>
                </a:solidFill>
              </a:rPr>
              <a:t>סמנו לי בעזרת חותמת איזה שלב סיימתם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dd495a3e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cdd495a3e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</a:pPr>
            <a:r>
              <a:rPr lang="iw">
                <a:solidFill>
                  <a:schemeClr val="dk1"/>
                </a:solidFill>
              </a:rPr>
              <a:t>חשבו מה מאפיין אתכם? אלו תכונות?</a:t>
            </a:r>
            <a:endParaRPr>
              <a:solidFill>
                <a:schemeClr val="dk1"/>
              </a:solidFill>
            </a:endParaRPr>
          </a:p>
          <a:p>
            <a:pPr indent="-2984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w">
                <a:solidFill>
                  <a:schemeClr val="dk1"/>
                </a:solidFill>
              </a:rPr>
              <a:t>סמנו לי בעזרת חותמת איזה שלב סיימתם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dd495a3e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cdd495a3e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</a:pPr>
            <a:r>
              <a:rPr lang="iw">
                <a:solidFill>
                  <a:schemeClr val="dk1"/>
                </a:solidFill>
              </a:rPr>
              <a:t>חשבו מה מאפיין אתכם? אלו תכונות?</a:t>
            </a:r>
            <a:endParaRPr>
              <a:solidFill>
                <a:schemeClr val="dk1"/>
              </a:solidFill>
            </a:endParaRPr>
          </a:p>
          <a:p>
            <a:pPr indent="-2984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w">
                <a:solidFill>
                  <a:schemeClr val="dk1"/>
                </a:solidFill>
              </a:rPr>
              <a:t>סמנו לי בעזרת חותמת איזה שלב סיימתם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62902ab0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62902ab0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cdd495a3e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cdd495a3e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</a:pPr>
            <a:r>
              <a:rPr lang="iw">
                <a:solidFill>
                  <a:schemeClr val="dk1"/>
                </a:solidFill>
              </a:rPr>
              <a:t>חשבו מה מאפיין אתכם? אלו תכונות?</a:t>
            </a:r>
            <a:endParaRPr>
              <a:solidFill>
                <a:schemeClr val="dk1"/>
              </a:solidFill>
            </a:endParaRPr>
          </a:p>
          <a:p>
            <a:pPr indent="-29845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w">
                <a:solidFill>
                  <a:schemeClr val="dk1"/>
                </a:solidFill>
              </a:rPr>
              <a:t>סמנו לי בעזרת חותמת איזה שלב סיימתם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923fb741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6923fb741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</a:pPr>
            <a:r>
              <a:rPr lang="iw"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כניסה לקנבה </a:t>
            </a:r>
            <a:r>
              <a:rPr lang="iw" sz="1200" u="sng">
                <a:solidFill>
                  <a:srgbClr val="1155CC"/>
                </a:solidFill>
                <a:latin typeface="Heebo"/>
                <a:ea typeface="Heebo"/>
                <a:cs typeface="Heebo"/>
                <a:sym typeface="Heeb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לתבנית העיצוב-</a:t>
            </a:r>
            <a:r>
              <a:rPr lang="iw"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  לשים בצ'אט את הקישור לעיצוב בקנבה</a:t>
            </a:r>
            <a:endParaRPr sz="12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indent="-3048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</a:pPr>
            <a:r>
              <a:rPr lang="iw"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דגש על הסגנון של פיבן - שמשתמש בצילומים של חפצים אמיתיים</a:t>
            </a:r>
            <a:endParaRPr sz="12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923fb741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923fb741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</a:pPr>
            <a:r>
              <a:rPr lang="iw"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כניסה לקנבה </a:t>
            </a:r>
            <a:r>
              <a:rPr lang="iw" sz="1200" u="sng">
                <a:solidFill>
                  <a:srgbClr val="1155CC"/>
                </a:solidFill>
                <a:latin typeface="Heebo"/>
                <a:ea typeface="Heebo"/>
                <a:cs typeface="Heebo"/>
                <a:sym typeface="Heeb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לתבנית העיצוב-</a:t>
            </a:r>
            <a:r>
              <a:rPr lang="iw"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  לשים בצ'אט את הקישור לעיצוב בקנבה</a:t>
            </a:r>
            <a:endParaRPr sz="12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indent="-3048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</a:pPr>
            <a:r>
              <a:rPr lang="iw"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שיתוף תוצרים - </a:t>
            </a:r>
            <a:r>
              <a:rPr lang="iw" sz="1200" u="sng">
                <a:solidFill>
                  <a:srgbClr val="1155CC"/>
                </a:solidFill>
                <a:latin typeface="Heebo"/>
                <a:ea typeface="Heebo"/>
                <a:cs typeface="Heebo"/>
                <a:sym typeface="Heeb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קובץ שיתופי ריק </a:t>
            </a:r>
            <a:r>
              <a:rPr lang="iw"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- מדביקים בו את העיצוב שלהם</a:t>
            </a:r>
            <a:endParaRPr sz="12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962902ab0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962902ab0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aa2617d4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aa2617d4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aa2617d4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aa2617d4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aa2617d4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aa2617d4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aa2617d4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aa2617d4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aa2617d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aa2617d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3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hyperlink" Target="http://www.youtube.com/watch?v=HYJs5_gz4V8" TargetMode="External"/><Relationship Id="rId5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59450" y="512675"/>
            <a:ext cx="64251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36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ברוכות</a:t>
            </a:r>
            <a:r>
              <a:rPr lang="iw" sz="36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/ים הבאות/ים </a:t>
            </a:r>
            <a:r>
              <a:rPr lang="iw" sz="36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לסדנת פיבן</a:t>
            </a:r>
            <a:endParaRPr sz="36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3445150" y="1453775"/>
            <a:ext cx="5127301" cy="3349950"/>
            <a:chOff x="2008350" y="1453775"/>
            <a:chExt cx="5127301" cy="3349950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08350" y="1453775"/>
              <a:ext cx="5127301" cy="3349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/>
            <p:nvPr/>
          </p:nvSpPr>
          <p:spPr>
            <a:xfrm>
              <a:off x="2625885" y="1509412"/>
              <a:ext cx="1400100" cy="1674900"/>
            </a:xfrm>
            <a:prstGeom prst="rect">
              <a:avLst/>
            </a:prstGeom>
            <a:solidFill>
              <a:srgbClr val="02A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25885" y="1624459"/>
              <a:ext cx="1399751" cy="14326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בתמונה וקטורית של בועת דיבור צבע | וקטורים לשימוש ציבורי"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82850" y="2649275"/>
            <a:ext cx="3124200" cy="2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742775" y="3504375"/>
            <a:ext cx="25782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18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מוזמנות ומוזמנים לשתף אותנו בצ'אט מאיזה כיתה ובית ספר אתם</a:t>
            </a:r>
            <a:endParaRPr sz="18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18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rPr>
              <a:t>ואיך ישנתן הלילה מ-1-10</a:t>
            </a:r>
            <a:endParaRPr sz="1800">
              <a:solidFill>
                <a:schemeClr val="dk1"/>
              </a:solidFill>
              <a:latin typeface="Heebo"/>
              <a:ea typeface="Heebo"/>
              <a:cs typeface="Heebo"/>
              <a:sym typeface="Heebo"/>
            </a:endParaRPr>
          </a:p>
        </p:txBody>
      </p:sp>
      <p:pic>
        <p:nvPicPr>
          <p:cNvPr id="61" name="Google Shape;61;p13" title="לוגו פואנטה.pdf.png"/>
          <p:cNvPicPr preferRelativeResize="0"/>
          <p:nvPr/>
        </p:nvPicPr>
        <p:blipFill rotWithShape="1">
          <a:blip r:embed="rId6">
            <a:alphaModFix/>
          </a:blip>
          <a:srcRect b="31047" l="0" r="0" t="28731"/>
          <a:stretch/>
        </p:blipFill>
        <p:spPr>
          <a:xfrm>
            <a:off x="332326" y="1295650"/>
            <a:ext cx="1525600" cy="8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746100" y="1352175"/>
            <a:ext cx="6069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25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עם</a:t>
            </a:r>
            <a:endParaRPr sz="25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2"/>
          <p:cNvGrpSpPr/>
          <p:nvPr/>
        </p:nvGrpSpPr>
        <p:grpSpPr>
          <a:xfrm>
            <a:off x="698621" y="-65"/>
            <a:ext cx="7746765" cy="5143646"/>
            <a:chOff x="441450" y="279400"/>
            <a:chExt cx="6568952" cy="4203699"/>
          </a:xfrm>
        </p:grpSpPr>
        <p:pic>
          <p:nvPicPr>
            <p:cNvPr id="127" name="Google Shape;127;p22"/>
            <p:cNvPicPr preferRelativeResize="0"/>
            <p:nvPr/>
          </p:nvPicPr>
          <p:blipFill rotWithShape="1">
            <a:blip r:embed="rId3">
              <a:alphaModFix/>
            </a:blip>
            <a:srcRect b="10494" l="3994" r="0" t="2632"/>
            <a:stretch/>
          </p:blipFill>
          <p:spPr>
            <a:xfrm>
              <a:off x="441450" y="279400"/>
              <a:ext cx="3284477" cy="420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2"/>
            <p:cNvPicPr preferRelativeResize="0"/>
            <p:nvPr/>
          </p:nvPicPr>
          <p:blipFill rotWithShape="1">
            <a:blip r:embed="rId4">
              <a:alphaModFix/>
            </a:blip>
            <a:srcRect b="10503" l="0" r="3994" t="2624"/>
            <a:stretch/>
          </p:blipFill>
          <p:spPr>
            <a:xfrm>
              <a:off x="3725925" y="279400"/>
              <a:ext cx="3284477" cy="4203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3"/>
          <p:cNvGrpSpPr/>
          <p:nvPr/>
        </p:nvGrpSpPr>
        <p:grpSpPr>
          <a:xfrm>
            <a:off x="442944" y="-56"/>
            <a:ext cx="8258101" cy="5143609"/>
            <a:chOff x="479550" y="266700"/>
            <a:chExt cx="6416551" cy="4241802"/>
          </a:xfrm>
        </p:grpSpPr>
        <p:pic>
          <p:nvPicPr>
            <p:cNvPr id="134" name="Google Shape;134;p23"/>
            <p:cNvPicPr preferRelativeResize="0"/>
            <p:nvPr/>
          </p:nvPicPr>
          <p:blipFill rotWithShape="1">
            <a:blip r:embed="rId3">
              <a:alphaModFix/>
            </a:blip>
            <a:srcRect b="9976" l="0" r="5105" t="2358"/>
            <a:stretch/>
          </p:blipFill>
          <p:spPr>
            <a:xfrm>
              <a:off x="3649725" y="266700"/>
              <a:ext cx="3246376" cy="4241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3"/>
            <p:cNvPicPr preferRelativeResize="0"/>
            <p:nvPr/>
          </p:nvPicPr>
          <p:blipFill rotWithShape="1">
            <a:blip r:embed="rId4">
              <a:alphaModFix/>
            </a:blip>
            <a:srcRect b="9968" l="5105" r="0" t="2367"/>
            <a:stretch/>
          </p:blipFill>
          <p:spPr>
            <a:xfrm>
              <a:off x="479550" y="266700"/>
              <a:ext cx="3246376" cy="42418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4"/>
          <p:cNvGrpSpPr/>
          <p:nvPr/>
        </p:nvGrpSpPr>
        <p:grpSpPr>
          <a:xfrm>
            <a:off x="825638" y="-70"/>
            <a:ext cx="7492717" cy="5143646"/>
            <a:chOff x="1701800" y="152400"/>
            <a:chExt cx="6502401" cy="4203699"/>
          </a:xfrm>
        </p:grpSpPr>
        <p:pic>
          <p:nvPicPr>
            <p:cNvPr id="141" name="Google Shape;141;p24"/>
            <p:cNvPicPr preferRelativeResize="0"/>
            <p:nvPr/>
          </p:nvPicPr>
          <p:blipFill rotWithShape="1">
            <a:blip r:embed="rId3">
              <a:alphaModFix/>
            </a:blip>
            <a:srcRect b="11807" l="3855" r="0" t="1312"/>
            <a:stretch/>
          </p:blipFill>
          <p:spPr>
            <a:xfrm>
              <a:off x="1701800" y="152400"/>
              <a:ext cx="3289299" cy="420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4"/>
            <p:cNvPicPr preferRelativeResize="0"/>
            <p:nvPr/>
          </p:nvPicPr>
          <p:blipFill rotWithShape="1">
            <a:blip r:embed="rId4">
              <a:alphaModFix/>
            </a:blip>
            <a:srcRect b="11807" l="0" r="6077" t="1312"/>
            <a:stretch/>
          </p:blipFill>
          <p:spPr>
            <a:xfrm>
              <a:off x="4991100" y="152400"/>
              <a:ext cx="3213101" cy="4203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5"/>
          <p:cNvGrpSpPr/>
          <p:nvPr/>
        </p:nvGrpSpPr>
        <p:grpSpPr>
          <a:xfrm>
            <a:off x="761988" y="-65"/>
            <a:ext cx="7620017" cy="5143646"/>
            <a:chOff x="952501" y="10"/>
            <a:chExt cx="7620017" cy="5143646"/>
          </a:xfrm>
        </p:grpSpPr>
        <p:pic>
          <p:nvPicPr>
            <p:cNvPr id="148" name="Google Shape;148;p25"/>
            <p:cNvPicPr preferRelativeResize="0"/>
            <p:nvPr/>
          </p:nvPicPr>
          <p:blipFill rotWithShape="1">
            <a:blip r:embed="rId3">
              <a:alphaModFix/>
            </a:blip>
            <a:srcRect b="10503" l="0" r="3994" t="2624"/>
            <a:stretch/>
          </p:blipFill>
          <p:spPr>
            <a:xfrm>
              <a:off x="4724425" y="10"/>
              <a:ext cx="3848093" cy="5143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5"/>
            <p:cNvPicPr preferRelativeResize="0"/>
            <p:nvPr/>
          </p:nvPicPr>
          <p:blipFill rotWithShape="1">
            <a:blip r:embed="rId4">
              <a:alphaModFix/>
            </a:blip>
            <a:srcRect b="10494" l="5571" r="0" t="2632"/>
            <a:stretch/>
          </p:blipFill>
          <p:spPr>
            <a:xfrm>
              <a:off x="952501" y="10"/>
              <a:ext cx="3785001" cy="51436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6"/>
          <p:cNvGrpSpPr/>
          <p:nvPr/>
        </p:nvGrpSpPr>
        <p:grpSpPr>
          <a:xfrm>
            <a:off x="619157" y="53"/>
            <a:ext cx="7905682" cy="5143372"/>
            <a:chOff x="495300" y="292100"/>
            <a:chExt cx="6438901" cy="4140201"/>
          </a:xfrm>
        </p:grpSpPr>
        <p:pic>
          <p:nvPicPr>
            <p:cNvPr id="155" name="Google Shape;155;p26"/>
            <p:cNvPicPr preferRelativeResize="0"/>
            <p:nvPr/>
          </p:nvPicPr>
          <p:blipFill rotWithShape="1">
            <a:blip r:embed="rId3">
              <a:alphaModFix/>
            </a:blip>
            <a:srcRect b="11551" l="3344" r="0" t="2884"/>
            <a:stretch/>
          </p:blipFill>
          <p:spPr>
            <a:xfrm>
              <a:off x="495300" y="292100"/>
              <a:ext cx="3306827" cy="4140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6"/>
            <p:cNvPicPr preferRelativeResize="0"/>
            <p:nvPr/>
          </p:nvPicPr>
          <p:blipFill rotWithShape="1">
            <a:blip r:embed="rId4">
              <a:alphaModFix/>
            </a:blip>
            <a:srcRect b="11551" l="0" r="6218" t="2884"/>
            <a:stretch/>
          </p:blipFill>
          <p:spPr>
            <a:xfrm>
              <a:off x="3725925" y="292100"/>
              <a:ext cx="3208276" cy="41402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7"/>
          <p:cNvGrpSpPr/>
          <p:nvPr/>
        </p:nvGrpSpPr>
        <p:grpSpPr>
          <a:xfrm>
            <a:off x="761988" y="-65"/>
            <a:ext cx="7620017" cy="5143644"/>
            <a:chOff x="952501" y="10"/>
            <a:chExt cx="7620017" cy="5143644"/>
          </a:xfrm>
        </p:grpSpPr>
        <p:pic>
          <p:nvPicPr>
            <p:cNvPr id="162" name="Google Shape;162;p27"/>
            <p:cNvPicPr preferRelativeResize="0"/>
            <p:nvPr/>
          </p:nvPicPr>
          <p:blipFill rotWithShape="1">
            <a:blip r:embed="rId3">
              <a:alphaModFix/>
            </a:blip>
            <a:srcRect b="10503" l="0" r="3994" t="2624"/>
            <a:stretch/>
          </p:blipFill>
          <p:spPr>
            <a:xfrm>
              <a:off x="4724425" y="10"/>
              <a:ext cx="3848093" cy="5143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7"/>
            <p:cNvPicPr preferRelativeResize="0"/>
            <p:nvPr/>
          </p:nvPicPr>
          <p:blipFill rotWithShape="1">
            <a:blip r:embed="rId4">
              <a:alphaModFix/>
            </a:blip>
            <a:srcRect b="10494" l="5571" r="0" t="2632"/>
            <a:stretch/>
          </p:blipFill>
          <p:spPr>
            <a:xfrm>
              <a:off x="952501" y="10"/>
              <a:ext cx="3785000" cy="51436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8"/>
          <p:cNvGrpSpPr/>
          <p:nvPr/>
        </p:nvGrpSpPr>
        <p:grpSpPr>
          <a:xfrm>
            <a:off x="806305" y="-50"/>
            <a:ext cx="7531389" cy="5143588"/>
            <a:chOff x="710892" y="15438"/>
            <a:chExt cx="7531389" cy="5143588"/>
          </a:xfrm>
        </p:grpSpPr>
        <p:pic>
          <p:nvPicPr>
            <p:cNvPr id="169" name="Google Shape;169;p28"/>
            <p:cNvPicPr preferRelativeResize="0"/>
            <p:nvPr/>
          </p:nvPicPr>
          <p:blipFill rotWithShape="1">
            <a:blip r:embed="rId3">
              <a:alphaModFix/>
            </a:blip>
            <a:srcRect b="11023" l="0" r="3994" t="1839"/>
            <a:stretch/>
          </p:blipFill>
          <p:spPr>
            <a:xfrm rot="10800000">
              <a:off x="710892" y="15438"/>
              <a:ext cx="3911482" cy="5143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8"/>
            <p:cNvPicPr preferRelativeResize="0"/>
            <p:nvPr/>
          </p:nvPicPr>
          <p:blipFill rotWithShape="1">
            <a:blip r:embed="rId4">
              <a:alphaModFix/>
            </a:blip>
            <a:srcRect b="11023" l="7055" r="0" t="1839"/>
            <a:stretch/>
          </p:blipFill>
          <p:spPr>
            <a:xfrm rot="10800000">
              <a:off x="4455425" y="15438"/>
              <a:ext cx="3786857" cy="51435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/>
        </p:nvSpPr>
        <p:spPr>
          <a:xfrm>
            <a:off x="667900" y="972000"/>
            <a:ext cx="78591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54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עכשיו תורכם…</a:t>
            </a:r>
            <a:endParaRPr sz="54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33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א. חשבו מה מאפיין אתכם? אלו תכונות?</a:t>
            </a:r>
            <a:endParaRPr sz="33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33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ב. אלו סמלים יכולים לייצג את המאפיינים האלו?</a:t>
            </a:r>
            <a:endParaRPr sz="33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/>
        </p:nvSpPr>
        <p:spPr>
          <a:xfrm>
            <a:off x="2802206" y="290882"/>
            <a:ext cx="6200400" cy="1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51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חפצים שיש לי בבית</a:t>
            </a:r>
            <a:endParaRPr sz="51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w" sz="30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הביאו:</a:t>
            </a:r>
            <a:endParaRPr sz="30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-419100" lvl="0" marL="45720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Heebo SemiBold"/>
              <a:buAutoNum type="arabicPeriod"/>
            </a:pPr>
            <a:r>
              <a:rPr lang="iw" sz="30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5 חפצים קטנים שיש לכם בבית</a:t>
            </a:r>
            <a:endParaRPr sz="30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-4191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Heebo SemiBold"/>
              <a:buAutoNum type="arabicPeriod"/>
            </a:pPr>
            <a:r>
              <a:rPr lang="iw" sz="30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דף חלק</a:t>
            </a:r>
            <a:endParaRPr sz="30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-4191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Heebo SemiBold"/>
              <a:buAutoNum type="arabicPeriod"/>
            </a:pPr>
            <a:r>
              <a:rPr lang="iw" sz="30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כלי כתיבה (טושים/עפרונות).</a:t>
            </a:r>
            <a:endParaRPr sz="30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-4191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Heebo SemiBold"/>
              <a:buAutoNum type="arabicPeriod"/>
            </a:pPr>
            <a:r>
              <a:rPr lang="iw" sz="30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דבק </a:t>
            </a:r>
            <a:endParaRPr sz="30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88" y="350347"/>
            <a:ext cx="3048001" cy="1962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🌷 3-Minute Spring Timer | Relaxing LoFi Music for Focus &amp; Calm 🌷&#10;&#10;Welcome to this 3-minute spring-themed timer with relaxing LoFi music! 🌿🎶 Let the soft, calming beats and gentle pastel spring vibes help you stay focused, whether you're studying, working, meditating, or taking a short break.&#10;&#10;🌷 Perfect for:&#10;✔️ Study sessions&#10;✔️ Classroom use&#10;✔️ Meditation &amp; mindfulness&#10;✔️ Pomodoro technique&#10;✔️ Quick workouts &amp; productivity boosts&#10;&#10;Enjoy the soothing spring atmosphere with delicate floral visuals and peaceful LoFi music to keep you relaxed and motivated. 🌼&#10;&#10;#SpringTimer #3MinuteTimer #RelaxingMusic  &#10;&#10;Join us in the comments, say hi, and subscribe to my channel for more relaxing timers.&#10;&#10;🚨 SUBSCRIBE https://www.youtube.com/@CalmTimerStudio?sub_confirmation=1&#10;&#10;🎵 Music licensed from Uppbeat.io, a platform for content creators to find royalty-free music. Join Uppbeat with this referral link: https://share.uppbeat.io/tta4gwjutulo." id="182" name="Google Shape;182;p30" title="3 Minute Spring Timer with Relaxing LoFi Music 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688" y="3080588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831413" y="303050"/>
            <a:ext cx="78591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54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עכשיו תורכם ליצור</a:t>
            </a:r>
            <a:endParaRPr sz="54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31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נתחיל מלצייר את צורת הפנים ונוסיף חפצים שמאפיינים אותנו לדיוקן</a:t>
            </a:r>
            <a:endParaRPr sz="31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 b="64189" l="0" r="8341" t="12718"/>
          <a:stretch/>
        </p:blipFill>
        <p:spPr>
          <a:xfrm>
            <a:off x="1951551" y="3230550"/>
            <a:ext cx="5240899" cy="17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3860175" y="287225"/>
            <a:ext cx="50067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iw" sz="1000"/>
              <a:t>מי זה חנוך פיבן?</a:t>
            </a:r>
            <a:endParaRPr b="1" sz="1000"/>
          </a:p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w" sz="1000"/>
              <a:t>חנוך פיבן הוא אמן ישראלי מיוחד, שיוצר דיוקנאות (תמונות של אנשים) בצורה לא רגילה בכלל.</a:t>
            </a:r>
            <a:br>
              <a:rPr lang="iw" sz="1000"/>
            </a:br>
            <a:r>
              <a:rPr lang="iw" sz="1000"/>
              <a:t>במקום לצייר פנים בעיפרון או בצבעים – הוא משתמש בחפצים אמיתיים מהיום-יום, כמו כפתורים,                                                                                                פירות, צעצועים, מזלגות ועוד!</a:t>
            </a:r>
            <a:endParaRPr sz="1000"/>
          </a:p>
          <a:p>
            <a:pPr indent="0" lvl="0" marL="0" rtl="1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iw" sz="1000"/>
              <a:t>איך נראות היצירות שלו?                                                                                                                                                                                                    </a:t>
            </a:r>
            <a:r>
              <a:rPr lang="iw" sz="1000"/>
              <a:t>ביצירות של פיבן, כל חלק בפנים מורכב מחפץ אחר:</a:t>
            </a:r>
            <a:endParaRPr sz="1000"/>
          </a:p>
          <a:p>
            <a:pPr indent="-292100" lvl="0" marL="457200" rtl="1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</a:pPr>
            <a:r>
              <a:rPr lang="iw" sz="1000"/>
              <a:t>עיניים יכולות להיות זיתים או כפתורים 👀</a:t>
            </a:r>
            <a:endParaRPr sz="1000"/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w" sz="1000"/>
              <a:t>אף יכול להיות מלפפון 🥒</a:t>
            </a:r>
            <a:endParaRPr sz="1000"/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w" sz="1000"/>
              <a:t>שיער יכול להיות עשוי מספוגים או חוטים</a:t>
            </a:r>
            <a:endParaRPr sz="1000"/>
          </a:p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w" sz="1000"/>
              <a:t>כך הוא יוצר פרצופים מצחיקים, מפתיעים ומלאי דמיון!</a:t>
            </a:r>
            <a:endParaRPr sz="1000"/>
          </a:p>
          <a:p>
            <a:pPr indent="0" lvl="0" marL="0" rtl="1" algn="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iw" sz="1000"/>
              <a:t>מה מיוחד באמנות שלו?                                                                                                                                                                                                  </a:t>
            </a:r>
            <a:r>
              <a:rPr lang="iw" sz="1000"/>
              <a:t>האמנות של פיבן מלמדת אותנו ש:</a:t>
            </a:r>
            <a:endParaRPr sz="1000"/>
          </a:p>
          <a:p>
            <a:pPr indent="-292100" lvl="0" marL="457200" rtl="1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</a:pPr>
            <a:r>
              <a:rPr lang="iw" sz="1000"/>
              <a:t>אפשר ליצור אמנות מכל דבר שיש סביבנו</a:t>
            </a:r>
            <a:endParaRPr sz="1000"/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w" sz="1000"/>
              <a:t>אין דרך אחת “נכונה” לצייר</a:t>
            </a:r>
            <a:endParaRPr sz="1000"/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iw" sz="1000"/>
              <a:t>דמיון ויצירתיות הם הכי חשובים</a:t>
            </a:r>
            <a:endParaRPr sz="1000"/>
          </a:p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w" sz="1000"/>
              <a:t>הוא גם מנסה להראות משהו על האדם שהוא מצייר – דרך החפצים שהוא בוחר.</a:t>
            </a:r>
            <a:endParaRPr sz="1000"/>
          </a:p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w" sz="1000"/>
              <a:t>💡 </a:t>
            </a:r>
            <a:r>
              <a:rPr b="1" lang="iw" sz="1000"/>
              <a:t>לסיכום:</a:t>
            </a:r>
            <a:br>
              <a:rPr b="1" lang="iw" sz="1000"/>
            </a:br>
            <a:r>
              <a:rPr lang="iw" sz="1000"/>
              <a:t>חנוך פיבן הוא אמן שמראה לנו איך להפוך חפצים פשוטים ליצירת אמנות מקורית ומצחיקה,                                                                                                                 בעזרת הרבה דמיון וחשיבה מחוץ לקופסה!</a:t>
            </a:r>
            <a:endParaRPr sz="1000"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9707" l="0" r="0" t="0"/>
          <a:stretch/>
        </p:blipFill>
        <p:spPr>
          <a:xfrm rot="1142971">
            <a:off x="496140" y="221231"/>
            <a:ext cx="1270460" cy="160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03" y="1990529"/>
            <a:ext cx="1504487" cy="150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4422" y="2506182"/>
            <a:ext cx="1504487" cy="150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4580" y="3974580"/>
            <a:ext cx="1461262" cy="10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4430" y="629828"/>
            <a:ext cx="1180319" cy="130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/>
        </p:nvSpPr>
        <p:spPr>
          <a:xfrm>
            <a:off x="831413" y="303050"/>
            <a:ext cx="78591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54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תערוכה והצגה</a:t>
            </a:r>
            <a:endParaRPr sz="54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775" y="1320353"/>
            <a:ext cx="2787401" cy="38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dk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/>
        </p:nvSpPr>
        <p:spPr>
          <a:xfrm>
            <a:off x="942000" y="1276800"/>
            <a:ext cx="72600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54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הדגמה בקנבה</a:t>
            </a:r>
            <a:endParaRPr sz="3000">
              <a:solidFill>
                <a:srgbClr val="A64D79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dk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/>
        </p:nvSpPr>
        <p:spPr>
          <a:xfrm>
            <a:off x="942000" y="1276800"/>
            <a:ext cx="72600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5400">
                <a:solidFill>
                  <a:srgbClr val="0B5394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הדגמה בקנבה</a:t>
            </a:r>
            <a:endParaRPr sz="5400">
              <a:solidFill>
                <a:srgbClr val="0B5394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5400">
                <a:solidFill>
                  <a:srgbClr val="A64D79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עכשיו תורכם!</a:t>
            </a:r>
            <a:endParaRPr sz="5400">
              <a:solidFill>
                <a:srgbClr val="A64D79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3000">
                <a:solidFill>
                  <a:srgbClr val="A64D79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כשסיימתם - תעשו קיבוץ לעיצוב והדביקו אותו בקובץ השיתופי</a:t>
            </a:r>
            <a:endParaRPr sz="3000">
              <a:solidFill>
                <a:srgbClr val="A64D79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547200" y="273600"/>
            <a:ext cx="8049600" cy="45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ssistant"/>
              <a:buNone/>
            </a:pPr>
            <a:r>
              <a:rPr b="1" i="0" lang="iw" sz="25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מי  היא הדמות??</a:t>
            </a:r>
            <a:endParaRPr b="1" i="0" sz="25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entury Gothic"/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entury Gothic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4078" r="4689" t="0"/>
          <a:stretch/>
        </p:blipFill>
        <p:spPr>
          <a:xfrm>
            <a:off x="4807843" y="1033625"/>
            <a:ext cx="2685674" cy="3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b="0" l="8229" r="6140" t="0"/>
          <a:stretch/>
        </p:blipFill>
        <p:spPr>
          <a:xfrm>
            <a:off x="1947207" y="1033625"/>
            <a:ext cx="2685675" cy="36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9740" l="3902" r="0" t="1952"/>
          <a:stretch/>
        </p:blipFill>
        <p:spPr>
          <a:xfrm rot="3">
            <a:off x="2593334" y="4"/>
            <a:ext cx="395733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 rot="971445">
            <a:off x="5949364" y="1459855"/>
            <a:ext cx="3791475" cy="5950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2600">
                <a:solidFill>
                  <a:schemeClr val="dk1"/>
                </a:solidFill>
                <a:latin typeface="Heebo SemiBold"/>
                <a:ea typeface="Heebo SemiBold"/>
                <a:cs typeface="Heebo SemiBold"/>
                <a:sym typeface="Heebo SemiBold"/>
              </a:rPr>
              <a:t>נתחיל בסיפור…</a:t>
            </a:r>
            <a:endParaRPr sz="2600">
              <a:solidFill>
                <a:schemeClr val="dk1"/>
              </a:solidFill>
              <a:latin typeface="Heebo SemiBold"/>
              <a:ea typeface="Heebo SemiBold"/>
              <a:cs typeface="Heebo SemiBold"/>
              <a:sym typeface="Heebo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7"/>
          <p:cNvGrpSpPr/>
          <p:nvPr/>
        </p:nvGrpSpPr>
        <p:grpSpPr>
          <a:xfrm>
            <a:off x="675287" y="67"/>
            <a:ext cx="7793435" cy="5143350"/>
            <a:chOff x="1792425" y="217350"/>
            <a:chExt cx="6434474" cy="4289700"/>
          </a:xfrm>
        </p:grpSpPr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b="10009" l="0" r="4224" t="1339"/>
            <a:stretch/>
          </p:blipFill>
          <p:spPr>
            <a:xfrm>
              <a:off x="4950325" y="217350"/>
              <a:ext cx="3276574" cy="4289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7"/>
            <p:cNvPicPr preferRelativeResize="0"/>
            <p:nvPr/>
          </p:nvPicPr>
          <p:blipFill rotWithShape="1">
            <a:blip r:embed="rId4">
              <a:alphaModFix/>
            </a:blip>
            <a:srcRect b="10009" l="7689" r="0" t="1339"/>
            <a:stretch/>
          </p:blipFill>
          <p:spPr>
            <a:xfrm>
              <a:off x="1792425" y="217350"/>
              <a:ext cx="3157900" cy="4289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8"/>
          <p:cNvGrpSpPr/>
          <p:nvPr/>
        </p:nvGrpSpPr>
        <p:grpSpPr>
          <a:xfrm>
            <a:off x="922351" y="0"/>
            <a:ext cx="7299290" cy="5143497"/>
            <a:chOff x="775850" y="272750"/>
            <a:chExt cx="6484799" cy="4195348"/>
          </a:xfrm>
        </p:grpSpPr>
        <p:pic>
          <p:nvPicPr>
            <p:cNvPr id="98" name="Google Shape;98;p18"/>
            <p:cNvPicPr preferRelativeResize="0"/>
            <p:nvPr/>
          </p:nvPicPr>
          <p:blipFill rotWithShape="1">
            <a:blip r:embed="rId3">
              <a:alphaModFix/>
            </a:blip>
            <a:srcRect b="10812" l="6174" r="0" t="2488"/>
            <a:stretch/>
          </p:blipFill>
          <p:spPr>
            <a:xfrm>
              <a:off x="775850" y="272750"/>
              <a:ext cx="3209850" cy="4195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8"/>
            <p:cNvPicPr preferRelativeResize="0"/>
            <p:nvPr/>
          </p:nvPicPr>
          <p:blipFill rotWithShape="1">
            <a:blip r:embed="rId4">
              <a:alphaModFix/>
            </a:blip>
            <a:srcRect b="10812" l="0" r="4270" t="2488"/>
            <a:stretch/>
          </p:blipFill>
          <p:spPr>
            <a:xfrm>
              <a:off x="3985700" y="272750"/>
              <a:ext cx="3274949" cy="41953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8"/>
          <p:cNvSpPr/>
          <p:nvPr/>
        </p:nvSpPr>
        <p:spPr>
          <a:xfrm>
            <a:off x="4570375" y="0"/>
            <a:ext cx="73500" cy="49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9"/>
          <p:cNvGrpSpPr/>
          <p:nvPr/>
        </p:nvGrpSpPr>
        <p:grpSpPr>
          <a:xfrm>
            <a:off x="694727" y="-88"/>
            <a:ext cx="7754539" cy="5143687"/>
            <a:chOff x="542050" y="272750"/>
            <a:chExt cx="6471823" cy="4221327"/>
          </a:xfrm>
        </p:grpSpPr>
        <p:pic>
          <p:nvPicPr>
            <p:cNvPr id="106" name="Google Shape;106;p19"/>
            <p:cNvPicPr preferRelativeResize="0"/>
            <p:nvPr/>
          </p:nvPicPr>
          <p:blipFill rotWithShape="1">
            <a:blip r:embed="rId3">
              <a:alphaModFix/>
            </a:blip>
            <a:srcRect b="10269" l="6933" r="0" t="2486"/>
            <a:stretch/>
          </p:blipFill>
          <p:spPr>
            <a:xfrm>
              <a:off x="542050" y="272750"/>
              <a:ext cx="3183873" cy="4221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9"/>
            <p:cNvPicPr preferRelativeResize="0"/>
            <p:nvPr/>
          </p:nvPicPr>
          <p:blipFill rotWithShape="1">
            <a:blip r:embed="rId4">
              <a:alphaModFix/>
            </a:blip>
            <a:srcRect b="10277" l="0" r="3892" t="2486"/>
            <a:stretch/>
          </p:blipFill>
          <p:spPr>
            <a:xfrm>
              <a:off x="3725925" y="272750"/>
              <a:ext cx="3287948" cy="42213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0"/>
          <p:cNvGrpSpPr/>
          <p:nvPr/>
        </p:nvGrpSpPr>
        <p:grpSpPr>
          <a:xfrm>
            <a:off x="753412" y="43"/>
            <a:ext cx="7637180" cy="5143412"/>
            <a:chOff x="597475" y="311725"/>
            <a:chExt cx="6468349" cy="4208323"/>
          </a:xfrm>
        </p:grpSpPr>
        <p:pic>
          <p:nvPicPr>
            <p:cNvPr id="113" name="Google Shape;113;p20"/>
            <p:cNvPicPr preferRelativeResize="0"/>
            <p:nvPr/>
          </p:nvPicPr>
          <p:blipFill rotWithShape="1">
            <a:blip r:embed="rId3">
              <a:alphaModFix/>
            </a:blip>
            <a:srcRect b="9732" l="6933" r="0" t="3296"/>
            <a:stretch/>
          </p:blipFill>
          <p:spPr>
            <a:xfrm>
              <a:off x="597475" y="311725"/>
              <a:ext cx="3183873" cy="4208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0"/>
            <p:cNvPicPr preferRelativeResize="0"/>
            <p:nvPr/>
          </p:nvPicPr>
          <p:blipFill rotWithShape="1">
            <a:blip r:embed="rId4">
              <a:alphaModFix/>
            </a:blip>
            <a:srcRect b="9732" l="0" r="2372" t="3296"/>
            <a:stretch/>
          </p:blipFill>
          <p:spPr>
            <a:xfrm>
              <a:off x="3725925" y="311725"/>
              <a:ext cx="3339899" cy="42083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1"/>
          <p:cNvGrpSpPr/>
          <p:nvPr/>
        </p:nvGrpSpPr>
        <p:grpSpPr>
          <a:xfrm>
            <a:off x="636289" y="58773"/>
            <a:ext cx="7871414" cy="5143656"/>
            <a:chOff x="579300" y="285750"/>
            <a:chExt cx="6434573" cy="4221302"/>
          </a:xfrm>
        </p:grpSpPr>
        <p:pic>
          <p:nvPicPr>
            <p:cNvPr id="120" name="Google Shape;120;p21"/>
            <p:cNvPicPr preferRelativeResize="0"/>
            <p:nvPr/>
          </p:nvPicPr>
          <p:blipFill rotWithShape="1">
            <a:blip r:embed="rId3">
              <a:alphaModFix/>
            </a:blip>
            <a:srcRect b="10006" l="0" r="3892" t="2757"/>
            <a:stretch/>
          </p:blipFill>
          <p:spPr>
            <a:xfrm>
              <a:off x="3725925" y="285750"/>
              <a:ext cx="3287948" cy="422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1"/>
            <p:cNvPicPr preferRelativeResize="0"/>
            <p:nvPr/>
          </p:nvPicPr>
          <p:blipFill rotWithShape="1">
            <a:blip r:embed="rId4">
              <a:alphaModFix/>
            </a:blip>
            <a:srcRect b="10006" l="5794" r="0" t="2757"/>
            <a:stretch/>
          </p:blipFill>
          <p:spPr>
            <a:xfrm>
              <a:off x="579300" y="285750"/>
              <a:ext cx="3222824" cy="4221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