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Heebo"/>
      <p:regular r:id="rId21"/>
      <p:bold r:id="rId22"/>
    </p:embeddedFont>
    <p:embeddedFont>
      <p:font typeface="Alef"/>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Heebo-bold.fntdata"/><Relationship Id="rId10" Type="http://schemas.openxmlformats.org/officeDocument/2006/relationships/slide" Target="slides/slide5.xml"/><Relationship Id="rId21" Type="http://schemas.openxmlformats.org/officeDocument/2006/relationships/font" Target="fonts/Heebo-regular.fntdata"/><Relationship Id="rId13" Type="http://schemas.openxmlformats.org/officeDocument/2006/relationships/slide" Target="slides/slide8.xml"/><Relationship Id="rId24" Type="http://schemas.openxmlformats.org/officeDocument/2006/relationships/font" Target="fonts/Alef-bold.fntdata"/><Relationship Id="rId12" Type="http://schemas.openxmlformats.org/officeDocument/2006/relationships/slide" Target="slides/slide7.xml"/><Relationship Id="rId23" Type="http://schemas.openxmlformats.org/officeDocument/2006/relationships/font" Target="fonts/Alef-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L-UDBKo-LvDmjWWKGTFheoA5Sk7OEWDo/view?usp=shar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686d0313e3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686d0313e3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ce101e01c2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ce101e01c2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686d0313e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686d0313e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686d0313e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686d0313e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6921d4eae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6921d4eae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iw"/>
              <a:t>לשלוח את הקישור בצאט:</a:t>
            </a:r>
            <a:br>
              <a:rPr lang="iw"/>
            </a:br>
            <a:r>
              <a:rPr lang="iw"/>
              <a:t> </a:t>
            </a:r>
            <a:r>
              <a:rPr lang="iw" u="sng">
                <a:solidFill>
                  <a:schemeClr val="hlink"/>
                </a:solidFill>
                <a:hlinkClick r:id="rId2"/>
              </a:rPr>
              <a:t>https://drive.google.com/file/d/1L-UDBKo-LvDmjWWKGTFheoA5Sk7OEWDo/view?usp=sharing</a:t>
            </a:r>
            <a:endParaRPr/>
          </a:p>
          <a:p>
            <a:pPr indent="0" lvl="0" marL="0" rtl="1" algn="r">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6a58b3e42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6a58b3e42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ce7afffa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ce7afffa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ce101e01c2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ce101e01c2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686d0313e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686d0313e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686d0313e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686d0313e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686d0313e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686d0313e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6a7b36c3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6a7b36c3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558ae73001167cfb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58ae73001167cfb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w" sz="1400">
                <a:solidFill>
                  <a:schemeClr val="dk1"/>
                </a:solidFill>
              </a:rPr>
              <a:t>https://youtu.be/YdHTlUGN1zw?si=6nsqA2HwmDstELwn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86d0313e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86d0313e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ce101e01c2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ce101e01c2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youtube.com/watch?v=eYfuQ6ME3Zw"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drive.google.com/file/d/147V8ADDrABCeTeiC1wghWaaN5lLAzSst/view" TargetMode="Externa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drive.google.com/file/d/1GDt0kyfzi_0wGzQ6V6bYN1dFd0r9ypc6/view" TargetMode="Externa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drive.google.com/file/d/1L-UDBKo-LvDmjWWKGTFheoA5Sk7OEWDo/view"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gif"/><Relationship Id="rId4" Type="http://schemas.openxmlformats.org/officeDocument/2006/relationships/image" Target="../media/image2.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22.gif"/><Relationship Id="rId5" Type="http://schemas.openxmlformats.org/officeDocument/2006/relationships/image" Target="../media/image4.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www.youtube.com/watch?v=YdHTlUGN1zw"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sEVpPYD306k"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youtube.com/watch?v=J2xrN5WQuxw"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036" l="2913" r="942" t="17999"/>
          <a:stretch/>
        </p:blipFill>
        <p:spPr>
          <a:xfrm>
            <a:off x="-97300" y="-55500"/>
            <a:ext cx="9313172" cy="5311374"/>
          </a:xfrm>
          <a:prstGeom prst="rect">
            <a:avLst/>
          </a:prstGeom>
          <a:noFill/>
          <a:ln>
            <a:noFill/>
          </a:ln>
        </p:spPr>
      </p:pic>
      <p:sp>
        <p:nvSpPr>
          <p:cNvPr id="55" name="Google Shape;55;p13"/>
          <p:cNvSpPr/>
          <p:nvPr/>
        </p:nvSpPr>
        <p:spPr>
          <a:xfrm>
            <a:off x="300300" y="300875"/>
            <a:ext cx="8543400" cy="4613100"/>
          </a:xfrm>
          <a:prstGeom prst="roundRect">
            <a:avLst>
              <a:gd fmla="val 24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se-up of a pair of scissors (סופק על ידי Getty Images)" id="56" name="Google Shape;56;p13"/>
          <p:cNvPicPr preferRelativeResize="0"/>
          <p:nvPr/>
        </p:nvPicPr>
        <p:blipFill rotWithShape="1">
          <a:blip r:embed="rId4">
            <a:alphaModFix/>
          </a:blip>
          <a:srcRect b="9099" l="0" r="0" t="0"/>
          <a:stretch/>
        </p:blipFill>
        <p:spPr>
          <a:xfrm>
            <a:off x="1337900" y="3366375"/>
            <a:ext cx="2700175" cy="1475326"/>
          </a:xfrm>
          <a:prstGeom prst="rect">
            <a:avLst/>
          </a:prstGeom>
          <a:noFill/>
          <a:ln>
            <a:noFill/>
          </a:ln>
        </p:spPr>
      </p:pic>
      <p:sp>
        <p:nvSpPr>
          <p:cNvPr id="57" name="Google Shape;57;p13"/>
          <p:cNvSpPr txBox="1"/>
          <p:nvPr>
            <p:ph type="ctrTitle"/>
          </p:nvPr>
        </p:nvSpPr>
        <p:spPr>
          <a:xfrm>
            <a:off x="311700" y="237900"/>
            <a:ext cx="8520600" cy="1216200"/>
          </a:xfrm>
          <a:prstGeom prst="rect">
            <a:avLst/>
          </a:prstGeom>
        </p:spPr>
        <p:txBody>
          <a:bodyPr anchorCtr="0" anchor="b" bIns="91425" lIns="91425" spcFirstLastPara="1" rIns="91425" wrap="square" tIns="91425">
            <a:normAutofit/>
          </a:bodyPr>
          <a:lstStyle/>
          <a:p>
            <a:pPr indent="0" lvl="0" marL="0" rtl="1" algn="ctr">
              <a:spcBef>
                <a:spcPts val="0"/>
              </a:spcBef>
              <a:spcAft>
                <a:spcPts val="0"/>
              </a:spcAft>
              <a:buNone/>
            </a:pPr>
            <a:r>
              <a:rPr lang="iw">
                <a:latin typeface="Heebo"/>
                <a:ea typeface="Heebo"/>
                <a:cs typeface="Heebo"/>
                <a:sym typeface="Heebo"/>
              </a:rPr>
              <a:t>סדנת אנימציה בזום</a:t>
            </a:r>
            <a:endParaRPr>
              <a:latin typeface="Heebo"/>
              <a:ea typeface="Heebo"/>
              <a:cs typeface="Heebo"/>
              <a:sym typeface="Heebo"/>
            </a:endParaRPr>
          </a:p>
        </p:txBody>
      </p:sp>
      <p:sp>
        <p:nvSpPr>
          <p:cNvPr id="58" name="Google Shape;58;p13"/>
          <p:cNvSpPr txBox="1"/>
          <p:nvPr/>
        </p:nvSpPr>
        <p:spPr>
          <a:xfrm rot="-15216">
            <a:off x="4225580" y="1516785"/>
            <a:ext cx="4066840" cy="2172321"/>
          </a:xfrm>
          <a:prstGeom prst="rect">
            <a:avLst/>
          </a:prstGeom>
          <a:noFill/>
          <a:ln>
            <a:noFill/>
          </a:ln>
        </p:spPr>
        <p:txBody>
          <a:bodyPr anchorCtr="0" anchor="t" bIns="91425" lIns="91425" spcFirstLastPara="1" rIns="91425" wrap="square" tIns="91425">
            <a:noAutofit/>
          </a:bodyPr>
          <a:lstStyle/>
          <a:p>
            <a:pPr indent="-412750" lvl="0" marL="457200" rtl="1" algn="r">
              <a:spcBef>
                <a:spcPts val="0"/>
              </a:spcBef>
              <a:spcAft>
                <a:spcPts val="0"/>
              </a:spcAft>
              <a:buClr>
                <a:schemeClr val="dk1"/>
              </a:buClr>
              <a:buSzPts val="2900"/>
              <a:buFont typeface="Alef"/>
              <a:buChar char="●"/>
            </a:pPr>
            <a:r>
              <a:rPr b="1" lang="iw" sz="2900">
                <a:solidFill>
                  <a:schemeClr val="dk1"/>
                </a:solidFill>
                <a:latin typeface="Alef"/>
                <a:ea typeface="Alef"/>
                <a:cs typeface="Alef"/>
                <a:sym typeface="Alef"/>
              </a:rPr>
              <a:t>נא להכין:</a:t>
            </a:r>
            <a:endParaRPr b="1" sz="2900">
              <a:solidFill>
                <a:schemeClr val="dk1"/>
              </a:solidFill>
              <a:latin typeface="Alef"/>
              <a:ea typeface="Alef"/>
              <a:cs typeface="Alef"/>
              <a:sym typeface="Alef"/>
            </a:endParaRPr>
          </a:p>
          <a:p>
            <a:pPr indent="-412750" lvl="0" marL="457200" rtl="1" algn="r">
              <a:spcBef>
                <a:spcPts val="0"/>
              </a:spcBef>
              <a:spcAft>
                <a:spcPts val="0"/>
              </a:spcAft>
              <a:buClr>
                <a:schemeClr val="dk1"/>
              </a:buClr>
              <a:buSzPts val="2900"/>
              <a:buFont typeface="Alef"/>
              <a:buChar char="●"/>
            </a:pPr>
            <a:r>
              <a:rPr b="1" lang="iw" sz="2900">
                <a:solidFill>
                  <a:schemeClr val="dk1"/>
                </a:solidFill>
                <a:latin typeface="Alef"/>
                <a:ea typeface="Alef"/>
                <a:cs typeface="Alef"/>
                <a:sym typeface="Alef"/>
              </a:rPr>
              <a:t>נייר לבן רגיל</a:t>
            </a:r>
            <a:endParaRPr b="1" sz="2900">
              <a:solidFill>
                <a:schemeClr val="dk1"/>
              </a:solidFill>
              <a:latin typeface="Alef"/>
              <a:ea typeface="Alef"/>
              <a:cs typeface="Alef"/>
              <a:sym typeface="Alef"/>
            </a:endParaRPr>
          </a:p>
          <a:p>
            <a:pPr indent="-412750" lvl="0" marL="457200" rtl="1" algn="r">
              <a:spcBef>
                <a:spcPts val="0"/>
              </a:spcBef>
              <a:spcAft>
                <a:spcPts val="0"/>
              </a:spcAft>
              <a:buClr>
                <a:schemeClr val="dk1"/>
              </a:buClr>
              <a:buSzPts val="2900"/>
              <a:buFont typeface="Alef"/>
              <a:buChar char="●"/>
            </a:pPr>
            <a:r>
              <a:rPr b="1" lang="iw" sz="2900">
                <a:solidFill>
                  <a:schemeClr val="dk1"/>
                </a:solidFill>
                <a:latin typeface="Alef"/>
                <a:ea typeface="Alef"/>
                <a:cs typeface="Alef"/>
                <a:sym typeface="Alef"/>
              </a:rPr>
              <a:t>טושים (עדיף דקים)</a:t>
            </a:r>
            <a:endParaRPr b="1" sz="2900">
              <a:solidFill>
                <a:schemeClr val="dk1"/>
              </a:solidFill>
              <a:latin typeface="Alef"/>
              <a:ea typeface="Alef"/>
              <a:cs typeface="Alef"/>
              <a:sym typeface="Alef"/>
            </a:endParaRPr>
          </a:p>
          <a:p>
            <a:pPr indent="-412750" lvl="0" marL="457200" rtl="1" algn="r">
              <a:spcBef>
                <a:spcPts val="0"/>
              </a:spcBef>
              <a:spcAft>
                <a:spcPts val="0"/>
              </a:spcAft>
              <a:buClr>
                <a:schemeClr val="dk1"/>
              </a:buClr>
              <a:buSzPts val="2900"/>
              <a:buFont typeface="Alef"/>
              <a:buChar char="●"/>
            </a:pPr>
            <a:r>
              <a:rPr b="1" lang="iw" sz="2900">
                <a:solidFill>
                  <a:schemeClr val="dk1"/>
                </a:solidFill>
                <a:latin typeface="Alef"/>
                <a:ea typeface="Alef"/>
                <a:cs typeface="Alef"/>
                <a:sym typeface="Alef"/>
              </a:rPr>
              <a:t>מספריים</a:t>
            </a:r>
            <a:endParaRPr b="1" sz="2900">
              <a:solidFill>
                <a:schemeClr val="dk1"/>
              </a:solidFill>
              <a:latin typeface="Alef"/>
              <a:ea typeface="Alef"/>
              <a:cs typeface="Alef"/>
              <a:sym typeface="Alef"/>
            </a:endParaRPr>
          </a:p>
        </p:txBody>
      </p:sp>
      <p:pic>
        <p:nvPicPr>
          <p:cNvPr descr="‫Young female hand showing empty white paper sheet on blue background. Mockup (סופק על ידי Getty Images)" id="59" name="Google Shape;59;p13"/>
          <p:cNvPicPr preferRelativeResize="0"/>
          <p:nvPr/>
        </p:nvPicPr>
        <p:blipFill rotWithShape="1">
          <a:blip r:embed="rId5">
            <a:alphaModFix/>
          </a:blip>
          <a:srcRect b="13860" l="42337" r="8701" t="0"/>
          <a:stretch/>
        </p:blipFill>
        <p:spPr>
          <a:xfrm>
            <a:off x="552575" y="1586525"/>
            <a:ext cx="1668634" cy="1958048"/>
          </a:xfrm>
          <a:prstGeom prst="rect">
            <a:avLst/>
          </a:prstGeom>
          <a:noFill/>
          <a:ln>
            <a:noFill/>
          </a:ln>
        </p:spPr>
      </p:pic>
      <p:pic>
        <p:nvPicPr>
          <p:cNvPr descr="‫Elevated view of a selection of colored markers (סופק על ידי Getty Images)" id="60" name="Google Shape;60;p13"/>
          <p:cNvPicPr preferRelativeResize="0"/>
          <p:nvPr/>
        </p:nvPicPr>
        <p:blipFill>
          <a:blip r:embed="rId6">
            <a:alphaModFix/>
          </a:blip>
          <a:stretch>
            <a:fillRect/>
          </a:stretch>
        </p:blipFill>
        <p:spPr>
          <a:xfrm>
            <a:off x="2471630" y="1586530"/>
            <a:ext cx="1958052" cy="19580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nvSpPr>
        <p:spPr>
          <a:xfrm>
            <a:off x="6322225" y="624975"/>
            <a:ext cx="2526000" cy="29877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iw" sz="2100">
                <a:solidFill>
                  <a:schemeClr val="dk2"/>
                </a:solidFill>
                <a:latin typeface="Heebo"/>
                <a:ea typeface="Heebo"/>
                <a:cs typeface="Heebo"/>
                <a:sym typeface="Heebo"/>
              </a:rPr>
              <a:t>“בדיקת עיפרון"</a:t>
            </a:r>
            <a:endParaRPr b="1" sz="2100">
              <a:solidFill>
                <a:schemeClr val="dk2"/>
              </a:solidFill>
              <a:latin typeface="Heebo"/>
              <a:ea typeface="Heebo"/>
              <a:cs typeface="Heebo"/>
              <a:sym typeface="Heebo"/>
            </a:endParaRPr>
          </a:p>
          <a:p>
            <a:pPr indent="0" lvl="0" marL="0" rtl="1" algn="r">
              <a:spcBef>
                <a:spcPts val="0"/>
              </a:spcBef>
              <a:spcAft>
                <a:spcPts val="0"/>
              </a:spcAft>
              <a:buNone/>
            </a:pPr>
            <a:r>
              <a:rPr lang="iw" sz="2100">
                <a:solidFill>
                  <a:schemeClr val="dk2"/>
                </a:solidFill>
                <a:latin typeface="Heebo"/>
                <a:ea typeface="Heebo"/>
                <a:cs typeface="Heebo"/>
                <a:sym typeface="Heebo"/>
              </a:rPr>
              <a:t>טיוטה של אנימציה ידנית שנעשית עם ציורים בעיפרון לפני שלב האנימציה הממוחשבת. </a:t>
            </a:r>
            <a:endParaRPr sz="2100">
              <a:solidFill>
                <a:schemeClr val="dk2"/>
              </a:solidFill>
              <a:latin typeface="Heebo"/>
              <a:ea typeface="Heebo"/>
              <a:cs typeface="Heebo"/>
              <a:sym typeface="Heebo"/>
            </a:endParaRPr>
          </a:p>
        </p:txBody>
      </p:sp>
      <p:pic>
        <p:nvPicPr>
          <p:cNvPr descr="Credit: animation-boss&#10;&#10;Enroll in MAAC's 3D animation program and learn the aspects of animation and filmmaking. Gear up for the exciting career opportunities after your course completion. Animation and Filmmaking course at MAAC equip you with necessary creative skills and build your technical knowledge. You can even pursue this course online. Don't miss this opportunity!&#10;Subscribe to MAAC Malleswaram for all the Latest News on Animation, VFX and Gaming  &amp; Don't forget to press THE BELL ICON to never miss any updates&#10;&#10;Call Us or whats app on 8197256565 / 9740677784&#10;&#10;official website: http://www.maacmalleswaram.com/&#10;&#10;You can stay connected with MAAC Malleswaram on -&#10;facebook - https://www.facebook.com/maacmalleswaram/&#10;Instagram - https://www.facebook.com/maacmalleswaram/&#10;follow us on Twitter - https://twitter.com/maacmalleswaram" id="126" name="Google Shape;126;p22" title="Moana Pencil Test and CG comparison #3d #preproduction">
            <a:hlinkClick r:id="rId3"/>
          </p:cNvPr>
          <p:cNvPicPr preferRelativeResize="0"/>
          <p:nvPr/>
        </p:nvPicPr>
        <p:blipFill>
          <a:blip r:embed="rId4">
            <a:alphaModFix/>
          </a:blip>
          <a:stretch>
            <a:fillRect/>
          </a:stretch>
        </p:blipFill>
        <p:spPr>
          <a:xfrm>
            <a:off x="152400" y="152400"/>
            <a:ext cx="4709300" cy="4761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3" title="דוגמה.mp4">
            <a:hlinkClick r:id="rId3"/>
          </p:cNvPr>
          <p:cNvPicPr preferRelativeResize="0"/>
          <p:nvPr/>
        </p:nvPicPr>
        <p:blipFill>
          <a:blip r:embed="rId4">
            <a:alphaModFix/>
          </a:blip>
          <a:stretch>
            <a:fillRect/>
          </a:stretch>
        </p:blipFill>
        <p:spPr>
          <a:xfrm>
            <a:off x="563050" y="316713"/>
            <a:ext cx="8017901" cy="4510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4" title="דוגמה 2.mp4">
            <a:hlinkClick r:id="rId3"/>
          </p:cNvPr>
          <p:cNvPicPr preferRelativeResize="0"/>
          <p:nvPr/>
        </p:nvPicPr>
        <p:blipFill>
          <a:blip r:embed="rId4">
            <a:alphaModFix/>
          </a:blip>
          <a:stretch>
            <a:fillRect/>
          </a:stretch>
        </p:blipFill>
        <p:spPr>
          <a:xfrm>
            <a:off x="270938" y="152400"/>
            <a:ext cx="8602133" cy="483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nvSpPr>
        <p:spPr>
          <a:xfrm>
            <a:off x="4218250" y="905400"/>
            <a:ext cx="4818600" cy="18654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iw" sz="2700">
                <a:solidFill>
                  <a:schemeClr val="dk1"/>
                </a:solidFill>
                <a:latin typeface="Heebo"/>
                <a:ea typeface="Heebo"/>
                <a:cs typeface="Heebo"/>
                <a:sym typeface="Heebo"/>
              </a:rPr>
              <a:t>איך נכין כזה בעצמנו?</a:t>
            </a:r>
            <a:endParaRPr b="1" sz="2700">
              <a:solidFill>
                <a:schemeClr val="dk1"/>
              </a:solidFill>
              <a:latin typeface="Heebo"/>
              <a:ea typeface="Heebo"/>
              <a:cs typeface="Heebo"/>
              <a:sym typeface="Heebo"/>
            </a:endParaRPr>
          </a:p>
          <a:p>
            <a:pPr indent="0" lvl="0" marL="0" rtl="1" algn="ctr">
              <a:spcBef>
                <a:spcPts val="0"/>
              </a:spcBef>
              <a:spcAft>
                <a:spcPts val="0"/>
              </a:spcAft>
              <a:buNone/>
            </a:pPr>
            <a:r>
              <a:rPr lang="iw" sz="2600">
                <a:solidFill>
                  <a:schemeClr val="dk1"/>
                </a:solidFill>
                <a:latin typeface="Heebo"/>
                <a:ea typeface="Heebo"/>
                <a:cs typeface="Heebo"/>
                <a:sym typeface="Heebo"/>
              </a:rPr>
              <a:t>קודם נצפה בסרטון</a:t>
            </a:r>
            <a:endParaRPr sz="2600">
              <a:solidFill>
                <a:schemeClr val="dk1"/>
              </a:solidFill>
              <a:latin typeface="Heebo"/>
              <a:ea typeface="Heebo"/>
              <a:cs typeface="Heebo"/>
              <a:sym typeface="Heebo"/>
            </a:endParaRPr>
          </a:p>
          <a:p>
            <a:pPr indent="0" lvl="0" marL="0" rtl="1" algn="ctr">
              <a:spcBef>
                <a:spcPts val="0"/>
              </a:spcBef>
              <a:spcAft>
                <a:spcPts val="0"/>
              </a:spcAft>
              <a:buNone/>
            </a:pPr>
            <a:r>
              <a:rPr lang="iw" sz="2600">
                <a:solidFill>
                  <a:schemeClr val="dk1"/>
                </a:solidFill>
                <a:latin typeface="Heebo"/>
                <a:ea typeface="Heebo"/>
                <a:cs typeface="Heebo"/>
                <a:sym typeface="Heebo"/>
              </a:rPr>
              <a:t>ואז נכין ביחד שלב אחרי שלב</a:t>
            </a:r>
            <a:endParaRPr sz="2600">
              <a:solidFill>
                <a:schemeClr val="dk1"/>
              </a:solidFill>
              <a:latin typeface="Heebo"/>
              <a:ea typeface="Heebo"/>
              <a:cs typeface="Heebo"/>
              <a:sym typeface="Heebo"/>
            </a:endParaRPr>
          </a:p>
        </p:txBody>
      </p:sp>
      <p:pic>
        <p:nvPicPr>
          <p:cNvPr id="142" name="Google Shape;142;p25" title="סרטון הוראות אנימציה ברגע.mp4">
            <a:hlinkClick r:id="rId3"/>
          </p:cNvPr>
          <p:cNvPicPr preferRelativeResize="0"/>
          <p:nvPr/>
        </p:nvPicPr>
        <p:blipFill>
          <a:blip r:embed="rId4">
            <a:alphaModFix/>
          </a:blip>
          <a:stretch>
            <a:fillRect/>
          </a:stretch>
        </p:blipFill>
        <p:spPr>
          <a:xfrm>
            <a:off x="71725" y="57075"/>
            <a:ext cx="4146534" cy="5029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6" title="אנימציה ברגע (מצגת).png"/>
          <p:cNvPicPr preferRelativeResize="0"/>
          <p:nvPr/>
        </p:nvPicPr>
        <p:blipFill>
          <a:blip r:embed="rId3">
            <a:alphaModFix/>
          </a:blip>
          <a:stretch>
            <a:fillRect/>
          </a:stretch>
        </p:blipFill>
        <p:spPr>
          <a:xfrm>
            <a:off x="270938" y="152400"/>
            <a:ext cx="8602133"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ctrTitle"/>
          </p:nvPr>
        </p:nvSpPr>
        <p:spPr>
          <a:xfrm>
            <a:off x="311704" y="744575"/>
            <a:ext cx="4517100" cy="2052600"/>
          </a:xfrm>
          <a:prstGeom prst="rect">
            <a:avLst/>
          </a:prstGeom>
        </p:spPr>
        <p:txBody>
          <a:bodyPr anchorCtr="0" anchor="b" bIns="91425" lIns="91425" spcFirstLastPara="1" rIns="91425" wrap="square" tIns="91425">
            <a:normAutofit fontScale="90000"/>
          </a:bodyPr>
          <a:lstStyle/>
          <a:p>
            <a:pPr indent="0" lvl="0" marL="0" rtl="1" algn="r">
              <a:spcBef>
                <a:spcPts val="0"/>
              </a:spcBef>
              <a:spcAft>
                <a:spcPts val="0"/>
              </a:spcAft>
              <a:buNone/>
            </a:pPr>
            <a:r>
              <a:rPr lang="iw">
                <a:latin typeface="Heebo"/>
                <a:ea typeface="Heebo"/>
                <a:cs typeface="Heebo"/>
                <a:sym typeface="Heebo"/>
              </a:rPr>
              <a:t>נחזור כשאפשר לצאת מהמתחם המוגן</a:t>
            </a:r>
            <a:endParaRPr>
              <a:latin typeface="Heebo"/>
              <a:ea typeface="Heebo"/>
              <a:cs typeface="Heebo"/>
              <a:sym typeface="Heebo"/>
            </a:endParaRPr>
          </a:p>
        </p:txBody>
      </p:sp>
      <p:pic>
        <p:nvPicPr>
          <p:cNvPr descr="‫a seal is hugging a large red heart (סופק על ידי Tenor)" id="153" name="Google Shape;153;p27"/>
          <p:cNvPicPr preferRelativeResize="0"/>
          <p:nvPr/>
        </p:nvPicPr>
        <p:blipFill>
          <a:blip r:embed="rId3">
            <a:alphaModFix/>
          </a:blip>
          <a:stretch>
            <a:fillRect/>
          </a:stretch>
        </p:blipFill>
        <p:spPr>
          <a:xfrm>
            <a:off x="4965479" y="566550"/>
            <a:ext cx="4010396" cy="40103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3425988" y="2495225"/>
            <a:ext cx="2695575" cy="2343150"/>
          </a:xfrm>
          <a:prstGeom prst="rect">
            <a:avLst/>
          </a:prstGeom>
          <a:noFill/>
          <a:ln>
            <a:noFill/>
          </a:ln>
        </p:spPr>
      </p:pic>
      <p:pic>
        <p:nvPicPr>
          <p:cNvPr descr="תן לי אומג'ים לקשט את השקופית, רק כאלה שיש בזום. תשאיר את הרקע לבן. ותשאיר בסגנון של שאר המצגת" id="66" name="Google Shape;66;p14"/>
          <p:cNvPicPr preferRelativeResize="0"/>
          <p:nvPr/>
        </p:nvPicPr>
        <p:blipFill rotWithShape="1">
          <a:blip r:embed="rId4">
            <a:alphaModFix/>
          </a:blip>
          <a:srcRect b="34568" l="19686" r="69936" t="44640"/>
          <a:stretch/>
        </p:blipFill>
        <p:spPr>
          <a:xfrm>
            <a:off x="360697" y="2379175"/>
            <a:ext cx="1019300" cy="1140350"/>
          </a:xfrm>
          <a:prstGeom prst="rect">
            <a:avLst/>
          </a:prstGeom>
          <a:noFill/>
          <a:ln>
            <a:noFill/>
          </a:ln>
        </p:spPr>
      </p:pic>
      <p:pic>
        <p:nvPicPr>
          <p:cNvPr descr="תן לי אומג'ים לקשט את השקופית, רק כאלה שיש בזום. תשאיר את הרקע לבן. ותשאיר בסגנון של שאר המצגת" id="67" name="Google Shape;67;p14"/>
          <p:cNvPicPr preferRelativeResize="0"/>
          <p:nvPr/>
        </p:nvPicPr>
        <p:blipFill rotWithShape="1">
          <a:blip r:embed="rId4">
            <a:alphaModFix/>
          </a:blip>
          <a:srcRect b="34568" l="29042" r="58823" t="44640"/>
          <a:stretch/>
        </p:blipFill>
        <p:spPr>
          <a:xfrm>
            <a:off x="7952196" y="2379175"/>
            <a:ext cx="1191801" cy="1140350"/>
          </a:xfrm>
          <a:prstGeom prst="rect">
            <a:avLst/>
          </a:prstGeom>
          <a:noFill/>
          <a:ln>
            <a:noFill/>
          </a:ln>
        </p:spPr>
      </p:pic>
      <p:pic>
        <p:nvPicPr>
          <p:cNvPr descr="תן לי אומג'ים לקשט את השקופית, רק כאלה שיש בזום. תשאיר את הרקע לבן. ותשאיר בסגנון של שאר המצגת" id="68" name="Google Shape;68;p14"/>
          <p:cNvPicPr preferRelativeResize="0"/>
          <p:nvPr/>
        </p:nvPicPr>
        <p:blipFill rotWithShape="1">
          <a:blip r:embed="rId4">
            <a:alphaModFix/>
          </a:blip>
          <a:srcRect b="34568" l="40422" r="49200" t="44640"/>
          <a:stretch/>
        </p:blipFill>
        <p:spPr>
          <a:xfrm>
            <a:off x="705695" y="618450"/>
            <a:ext cx="1019300" cy="1140350"/>
          </a:xfrm>
          <a:prstGeom prst="rect">
            <a:avLst/>
          </a:prstGeom>
          <a:noFill/>
          <a:ln>
            <a:noFill/>
          </a:ln>
        </p:spPr>
      </p:pic>
      <p:pic>
        <p:nvPicPr>
          <p:cNvPr descr="תן לי אומג'ים לקשט את השקופית, רק כאלה שיש בזום. תשאיר את הרקע לבן. ותשאיר בסגנון של שאר המצגת" id="69" name="Google Shape;69;p14"/>
          <p:cNvPicPr preferRelativeResize="0"/>
          <p:nvPr/>
        </p:nvPicPr>
        <p:blipFill rotWithShape="1">
          <a:blip r:embed="rId4">
            <a:alphaModFix/>
          </a:blip>
          <a:srcRect b="34568" l="49727" r="39096" t="44640"/>
          <a:stretch/>
        </p:blipFill>
        <p:spPr>
          <a:xfrm>
            <a:off x="6995626" y="3519525"/>
            <a:ext cx="1097700" cy="1140350"/>
          </a:xfrm>
          <a:prstGeom prst="rect">
            <a:avLst/>
          </a:prstGeom>
          <a:noFill/>
          <a:ln>
            <a:noFill/>
          </a:ln>
        </p:spPr>
      </p:pic>
      <p:pic>
        <p:nvPicPr>
          <p:cNvPr descr="תן לי אומג'ים לקשט את השקופית, רק כאלה שיש בזום. תשאיר את הרקע לבן. ותשאיר בסגנון של שאר המצגת" id="70" name="Google Shape;70;p14"/>
          <p:cNvPicPr preferRelativeResize="0"/>
          <p:nvPr/>
        </p:nvPicPr>
        <p:blipFill rotWithShape="1">
          <a:blip r:embed="rId4">
            <a:alphaModFix/>
          </a:blip>
          <a:srcRect b="34568" l="60312" r="29310" t="44640"/>
          <a:stretch/>
        </p:blipFill>
        <p:spPr>
          <a:xfrm>
            <a:off x="1207473" y="3774550"/>
            <a:ext cx="1019300" cy="1140350"/>
          </a:xfrm>
          <a:prstGeom prst="rect">
            <a:avLst/>
          </a:prstGeom>
          <a:noFill/>
          <a:ln>
            <a:noFill/>
          </a:ln>
        </p:spPr>
      </p:pic>
      <p:pic>
        <p:nvPicPr>
          <p:cNvPr descr="תן לי אומג'ים לקשט את השקופית, רק כאלה שיש בזום. תשאיר את הרקע לבן. ותשאיר בסגנון של שאר המצגת" id="71" name="Google Shape;71;p14"/>
          <p:cNvPicPr preferRelativeResize="0"/>
          <p:nvPr/>
        </p:nvPicPr>
        <p:blipFill rotWithShape="1">
          <a:blip r:embed="rId4">
            <a:alphaModFix/>
          </a:blip>
          <a:srcRect b="34568" l="69935" r="16461" t="44640"/>
          <a:stretch/>
        </p:blipFill>
        <p:spPr>
          <a:xfrm>
            <a:off x="7542785" y="495425"/>
            <a:ext cx="1336075" cy="1140350"/>
          </a:xfrm>
          <a:prstGeom prst="rect">
            <a:avLst/>
          </a:prstGeom>
          <a:noFill/>
          <a:ln>
            <a:noFill/>
          </a:ln>
        </p:spPr>
      </p:pic>
      <p:sp>
        <p:nvSpPr>
          <p:cNvPr id="72" name="Google Shape;72;p14"/>
          <p:cNvSpPr txBox="1"/>
          <p:nvPr/>
        </p:nvSpPr>
        <p:spPr>
          <a:xfrm>
            <a:off x="1021350" y="495413"/>
            <a:ext cx="7101300" cy="20424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iw" sz="5300">
                <a:solidFill>
                  <a:schemeClr val="dk1"/>
                </a:solidFill>
                <a:latin typeface="Heebo"/>
                <a:ea typeface="Heebo"/>
                <a:cs typeface="Heebo"/>
                <a:sym typeface="Heebo"/>
              </a:rPr>
              <a:t>איך קמנו הבוקר?</a:t>
            </a:r>
            <a:endParaRPr b="1" sz="5300">
              <a:solidFill>
                <a:schemeClr val="dk1"/>
              </a:solidFill>
              <a:latin typeface="Heebo"/>
              <a:ea typeface="Heebo"/>
              <a:cs typeface="Heebo"/>
              <a:sym typeface="Heebo"/>
            </a:endParaRPr>
          </a:p>
          <a:p>
            <a:pPr indent="0" lvl="0" marL="0" rtl="1" algn="ctr">
              <a:spcBef>
                <a:spcPts val="0"/>
              </a:spcBef>
              <a:spcAft>
                <a:spcPts val="0"/>
              </a:spcAft>
              <a:buNone/>
            </a:pPr>
            <a:r>
              <a:rPr lang="iw" sz="5300">
                <a:solidFill>
                  <a:schemeClr val="dk1"/>
                </a:solidFill>
                <a:latin typeface="Heebo"/>
                <a:ea typeface="Heebo"/>
                <a:cs typeface="Heebo"/>
                <a:sym typeface="Heebo"/>
              </a:rPr>
              <a:t>סמנו באימוג'ים של הזום</a:t>
            </a:r>
            <a:endParaRPr sz="5300">
              <a:solidFill>
                <a:schemeClr val="dk1"/>
              </a:solidFill>
              <a:latin typeface="Heebo"/>
              <a:ea typeface="Heebo"/>
              <a:cs typeface="Heebo"/>
              <a:sym typeface="Heeb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p:nvPr/>
        </p:nvSpPr>
        <p:spPr>
          <a:xfrm>
            <a:off x="1484100" y="746575"/>
            <a:ext cx="6175800" cy="3276600"/>
          </a:xfrm>
          <a:prstGeom prst="wedgeRoundRectCallout">
            <a:avLst>
              <a:gd fmla="val 34189" name="adj1"/>
              <a:gd fmla="val 65067" name="adj2"/>
              <a:gd fmla="val 0" name="adj3"/>
            </a:avLst>
          </a:prstGeom>
          <a:solidFill>
            <a:srgbClr val="FBBB0E"/>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p>
        </p:txBody>
      </p:sp>
      <p:sp>
        <p:nvSpPr>
          <p:cNvPr id="78" name="Google Shape;78;p15"/>
          <p:cNvSpPr txBox="1"/>
          <p:nvPr/>
        </p:nvSpPr>
        <p:spPr>
          <a:xfrm>
            <a:off x="1931899" y="1124814"/>
            <a:ext cx="5451300" cy="18012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iw" sz="6500">
                <a:latin typeface="Calibri"/>
                <a:ea typeface="Calibri"/>
                <a:cs typeface="Calibri"/>
                <a:sym typeface="Calibri"/>
              </a:rPr>
              <a:t>קודם כל…</a:t>
            </a:r>
            <a:endParaRPr sz="6500">
              <a:latin typeface="Calibri"/>
              <a:ea typeface="Calibri"/>
              <a:cs typeface="Calibri"/>
              <a:sym typeface="Calibri"/>
            </a:endParaRPr>
          </a:p>
          <a:p>
            <a:pPr indent="0" lvl="0" marL="0" rtl="1" algn="r">
              <a:spcBef>
                <a:spcPts val="0"/>
              </a:spcBef>
              <a:spcAft>
                <a:spcPts val="0"/>
              </a:spcAft>
              <a:buNone/>
            </a:pPr>
            <a:r>
              <a:rPr b="1" lang="iw" sz="6500">
                <a:latin typeface="Calibri"/>
                <a:ea typeface="Calibri"/>
                <a:cs typeface="Calibri"/>
                <a:sym typeface="Calibri"/>
              </a:rPr>
              <a:t>מה זה אנימציה?</a:t>
            </a:r>
            <a:endParaRPr b="1" sz="65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6"/>
          <p:cNvPicPr preferRelativeResize="0"/>
          <p:nvPr/>
        </p:nvPicPr>
        <p:blipFill rotWithShape="1">
          <a:blip r:embed="rId3">
            <a:alphaModFix/>
          </a:blip>
          <a:srcRect b="0" l="5123" r="0" t="11918"/>
          <a:stretch/>
        </p:blipFill>
        <p:spPr>
          <a:xfrm>
            <a:off x="6852325" y="1389425"/>
            <a:ext cx="1385100" cy="1255900"/>
          </a:xfrm>
          <a:prstGeom prst="rect">
            <a:avLst/>
          </a:prstGeom>
          <a:noFill/>
          <a:ln>
            <a:noFill/>
          </a:ln>
        </p:spPr>
      </p:pic>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1" algn="ctr">
              <a:spcBef>
                <a:spcPts val="0"/>
              </a:spcBef>
              <a:spcAft>
                <a:spcPts val="0"/>
              </a:spcAft>
              <a:buNone/>
            </a:pPr>
            <a:r>
              <a:rPr lang="iw">
                <a:latin typeface="Heebo"/>
                <a:ea typeface="Heebo"/>
                <a:cs typeface="Heebo"/>
                <a:sym typeface="Heebo"/>
              </a:rPr>
              <a:t>העין והמח שלנו מתרגמים רצף של תמונות כתנועה</a:t>
            </a:r>
            <a:endParaRPr>
              <a:latin typeface="Heebo"/>
              <a:ea typeface="Heebo"/>
              <a:cs typeface="Heebo"/>
              <a:sym typeface="Heebo"/>
            </a:endParaRPr>
          </a:p>
        </p:txBody>
      </p:sp>
      <p:pic>
        <p:nvPicPr>
          <p:cNvPr id="85" name="Google Shape;85;p16"/>
          <p:cNvPicPr preferRelativeResize="0"/>
          <p:nvPr/>
        </p:nvPicPr>
        <p:blipFill>
          <a:blip r:embed="rId4">
            <a:alphaModFix/>
          </a:blip>
          <a:stretch>
            <a:fillRect/>
          </a:stretch>
        </p:blipFill>
        <p:spPr>
          <a:xfrm>
            <a:off x="4926325" y="2492925"/>
            <a:ext cx="2252101" cy="2312610"/>
          </a:xfrm>
          <a:prstGeom prst="rect">
            <a:avLst/>
          </a:prstGeom>
          <a:noFill/>
          <a:ln>
            <a:noFill/>
          </a:ln>
        </p:spPr>
      </p:pic>
      <p:sp>
        <p:nvSpPr>
          <p:cNvPr id="86" name="Google Shape;86;p16"/>
          <p:cNvSpPr/>
          <p:nvPr/>
        </p:nvSpPr>
        <p:spPr>
          <a:xfrm>
            <a:off x="6421425" y="1180525"/>
            <a:ext cx="2252100" cy="1673700"/>
          </a:xfrm>
          <a:prstGeom prst="cloudCallout">
            <a:avLst>
              <a:gd fmla="val -32998" name="adj1"/>
              <a:gd fmla="val 69875" name="adj2"/>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6"/>
          <p:cNvPicPr preferRelativeResize="0"/>
          <p:nvPr/>
        </p:nvPicPr>
        <p:blipFill>
          <a:blip r:embed="rId5">
            <a:alphaModFix/>
          </a:blip>
          <a:stretch>
            <a:fillRect/>
          </a:stretch>
        </p:blipFill>
        <p:spPr>
          <a:xfrm>
            <a:off x="311700" y="1530500"/>
            <a:ext cx="4295725" cy="3152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nvSpPr>
        <p:spPr>
          <a:xfrm>
            <a:off x="851401" y="121875"/>
            <a:ext cx="7441200" cy="9552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lang="iw" sz="3200">
                <a:latin typeface="Calibri"/>
                <a:ea typeface="Calibri"/>
                <a:cs typeface="Calibri"/>
                <a:sym typeface="Calibri"/>
              </a:rPr>
              <a:t>פנקיסטיקופ phenakistoscope משנת 1893</a:t>
            </a:r>
            <a:endParaRPr sz="3200">
              <a:latin typeface="Calibri"/>
              <a:ea typeface="Calibri"/>
              <a:cs typeface="Calibri"/>
              <a:sym typeface="Calibri"/>
            </a:endParaRPr>
          </a:p>
          <a:p>
            <a:pPr indent="0" lvl="0" marL="0" rtl="1" algn="ctr">
              <a:spcBef>
                <a:spcPts val="0"/>
              </a:spcBef>
              <a:spcAft>
                <a:spcPts val="0"/>
              </a:spcAft>
              <a:buNone/>
            </a:pPr>
            <a:r>
              <a:t/>
            </a:r>
            <a:endParaRPr b="1" sz="4100">
              <a:latin typeface="Calibri"/>
              <a:ea typeface="Calibri"/>
              <a:cs typeface="Calibri"/>
              <a:sym typeface="Calibri"/>
            </a:endParaRPr>
          </a:p>
        </p:txBody>
      </p:sp>
      <p:pic>
        <p:nvPicPr>
          <p:cNvPr id="93" name="Google Shape;93;p17"/>
          <p:cNvPicPr preferRelativeResize="0"/>
          <p:nvPr/>
        </p:nvPicPr>
        <p:blipFill>
          <a:blip r:embed="rId3">
            <a:alphaModFix/>
          </a:blip>
          <a:stretch>
            <a:fillRect/>
          </a:stretch>
        </p:blipFill>
        <p:spPr>
          <a:xfrm>
            <a:off x="3570572" y="1359467"/>
            <a:ext cx="3188904" cy="3188908"/>
          </a:xfrm>
          <a:prstGeom prst="rect">
            <a:avLst/>
          </a:prstGeom>
          <a:noFill/>
          <a:ln>
            <a:noFill/>
          </a:ln>
        </p:spPr>
      </p:pic>
      <p:pic>
        <p:nvPicPr>
          <p:cNvPr id="94" name="Google Shape;94;p17"/>
          <p:cNvPicPr preferRelativeResize="0"/>
          <p:nvPr/>
        </p:nvPicPr>
        <p:blipFill>
          <a:blip r:embed="rId4">
            <a:alphaModFix/>
          </a:blip>
          <a:stretch>
            <a:fillRect/>
          </a:stretch>
        </p:blipFill>
        <p:spPr>
          <a:xfrm>
            <a:off x="256700" y="1359467"/>
            <a:ext cx="3188904" cy="3188908"/>
          </a:xfrm>
          <a:prstGeom prst="rect">
            <a:avLst/>
          </a:prstGeom>
          <a:noFill/>
          <a:ln>
            <a:noFill/>
          </a:ln>
        </p:spPr>
      </p:pic>
      <p:pic>
        <p:nvPicPr>
          <p:cNvPr id="95" name="Google Shape;95;p17"/>
          <p:cNvPicPr preferRelativeResize="0"/>
          <p:nvPr/>
        </p:nvPicPr>
        <p:blipFill rotWithShape="1">
          <a:blip r:embed="rId5">
            <a:alphaModFix/>
          </a:blip>
          <a:srcRect b="9591" l="0" r="0" t="10081"/>
          <a:stretch/>
        </p:blipFill>
        <p:spPr>
          <a:xfrm>
            <a:off x="6884450" y="845050"/>
            <a:ext cx="2101024" cy="2250276"/>
          </a:xfrm>
          <a:prstGeom prst="rect">
            <a:avLst/>
          </a:prstGeom>
          <a:noFill/>
          <a:ln>
            <a:noFill/>
          </a:ln>
        </p:spPr>
      </p:pic>
      <p:pic>
        <p:nvPicPr>
          <p:cNvPr id="96" name="Google Shape;96;p17"/>
          <p:cNvPicPr preferRelativeResize="0"/>
          <p:nvPr/>
        </p:nvPicPr>
        <p:blipFill>
          <a:blip r:embed="rId6">
            <a:alphaModFix/>
          </a:blip>
          <a:stretch>
            <a:fillRect/>
          </a:stretch>
        </p:blipFill>
        <p:spPr>
          <a:xfrm>
            <a:off x="6884451" y="3225663"/>
            <a:ext cx="2079724" cy="13227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idx="1" type="body"/>
          </p:nvPr>
        </p:nvSpPr>
        <p:spPr>
          <a:xfrm>
            <a:off x="386775" y="285800"/>
            <a:ext cx="8520600" cy="809100"/>
          </a:xfrm>
          <a:prstGeom prst="rect">
            <a:avLst/>
          </a:prstGeom>
        </p:spPr>
        <p:txBody>
          <a:bodyPr anchorCtr="0" anchor="t" bIns="91425" lIns="91425" spcFirstLastPara="1" rIns="91425" wrap="square" tIns="91425">
            <a:normAutofit/>
          </a:bodyPr>
          <a:lstStyle/>
          <a:p>
            <a:pPr indent="0" lvl="0" marL="0" rtl="1" algn="ctr">
              <a:spcBef>
                <a:spcPts val="0"/>
              </a:spcBef>
              <a:spcAft>
                <a:spcPts val="1200"/>
              </a:spcAft>
              <a:buNone/>
            </a:pPr>
            <a:r>
              <a:rPr lang="iw" sz="3700">
                <a:solidFill>
                  <a:schemeClr val="dk1"/>
                </a:solidFill>
                <a:latin typeface="Heebo"/>
                <a:ea typeface="Heebo"/>
                <a:cs typeface="Heebo"/>
                <a:sym typeface="Heebo"/>
              </a:rPr>
              <a:t>והיום, אנימציה עושים רק במחשב...נכון?</a:t>
            </a:r>
            <a:endParaRPr sz="3700">
              <a:solidFill>
                <a:schemeClr val="dk1"/>
              </a:solidFill>
              <a:latin typeface="Heebo"/>
              <a:ea typeface="Heebo"/>
              <a:cs typeface="Heebo"/>
              <a:sym typeface="Heebo"/>
            </a:endParaRPr>
          </a:p>
        </p:txBody>
      </p:sp>
      <p:pic>
        <p:nvPicPr>
          <p:cNvPr id="102" name="Google Shape;102;p18" title="c5bd1e334befc75cfafe719d896fd02b.gif"/>
          <p:cNvPicPr preferRelativeResize="0"/>
          <p:nvPr/>
        </p:nvPicPr>
        <p:blipFill>
          <a:blip r:embed="rId3">
            <a:alphaModFix/>
          </a:blip>
          <a:stretch>
            <a:fillRect/>
          </a:stretch>
        </p:blipFill>
        <p:spPr>
          <a:xfrm>
            <a:off x="1468550" y="1224925"/>
            <a:ext cx="6206876" cy="3491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Walt Disney explains his invention. Probably the most advanced tool ever made in the field of animation. (At least until the computer was made.) &#10; &#10;(C) Disney  &#10;If you are the owner or the lawyer of the owner of this film, please contact me before Flagging the video. This is merely for promoting the film to the public." id="107" name="Google Shape;107;p19" title="Walt Disney's MultiPlane Camera (Filmed: Feb. 13, 1957)">
            <a:hlinkClick r:id="rId3"/>
          </p:cNvPr>
          <p:cNvPicPr preferRelativeResize="0"/>
          <p:nvPr/>
        </p:nvPicPr>
        <p:blipFill>
          <a:blip r:embed="rId4">
            <a:alphaModFix/>
          </a:blip>
          <a:stretch>
            <a:fillRect/>
          </a:stretch>
        </p:blipFill>
        <p:spPr>
          <a:xfrm>
            <a:off x="157250" y="285675"/>
            <a:ext cx="6088450" cy="4572150"/>
          </a:xfrm>
          <a:prstGeom prst="rect">
            <a:avLst/>
          </a:prstGeom>
          <a:noFill/>
          <a:ln>
            <a:noFill/>
          </a:ln>
        </p:spPr>
      </p:pic>
      <p:sp>
        <p:nvSpPr>
          <p:cNvPr id="108" name="Google Shape;108;p19"/>
          <p:cNvSpPr txBox="1"/>
          <p:nvPr/>
        </p:nvSpPr>
        <p:spPr>
          <a:xfrm>
            <a:off x="6322225" y="489850"/>
            <a:ext cx="2526000" cy="31227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iw" sz="2100">
                <a:solidFill>
                  <a:schemeClr val="dk2"/>
                </a:solidFill>
                <a:latin typeface="Heebo"/>
                <a:ea typeface="Heebo"/>
                <a:cs typeface="Heebo"/>
                <a:sym typeface="Heebo"/>
              </a:rPr>
              <a:t>אנימציה קלאסית - אולפני דיסני</a:t>
            </a:r>
            <a:endParaRPr b="1" sz="2100">
              <a:solidFill>
                <a:schemeClr val="dk2"/>
              </a:solidFill>
              <a:latin typeface="Heebo"/>
              <a:ea typeface="Heebo"/>
              <a:cs typeface="Heebo"/>
              <a:sym typeface="Heebo"/>
            </a:endParaRPr>
          </a:p>
          <a:p>
            <a:pPr indent="0" lvl="0" marL="0" rtl="1" algn="r">
              <a:spcBef>
                <a:spcPts val="0"/>
              </a:spcBef>
              <a:spcAft>
                <a:spcPts val="0"/>
              </a:spcAft>
              <a:buNone/>
            </a:pPr>
            <a:r>
              <a:rPr lang="iw" sz="2100">
                <a:solidFill>
                  <a:schemeClr val="dk2"/>
                </a:solidFill>
                <a:latin typeface="Heebo"/>
                <a:ea typeface="Heebo"/>
                <a:cs typeface="Heebo"/>
                <a:sym typeface="Heebo"/>
              </a:rPr>
              <a:t>הדמות מצויירת על שקופית </a:t>
            </a:r>
            <a:r>
              <a:rPr lang="iw" sz="2100">
                <a:solidFill>
                  <a:schemeClr val="dk2"/>
                </a:solidFill>
                <a:latin typeface="Heebo"/>
                <a:ea typeface="Heebo"/>
                <a:cs typeface="Heebo"/>
                <a:sym typeface="Heebo"/>
              </a:rPr>
              <a:t>ומצולמת</a:t>
            </a:r>
            <a:r>
              <a:rPr lang="iw" sz="2100">
                <a:solidFill>
                  <a:schemeClr val="dk2"/>
                </a:solidFill>
                <a:latin typeface="Heebo"/>
                <a:ea typeface="Heebo"/>
                <a:cs typeface="Heebo"/>
                <a:sym typeface="Heebo"/>
              </a:rPr>
              <a:t> על גבי רקע.</a:t>
            </a:r>
            <a:endParaRPr sz="2100">
              <a:solidFill>
                <a:schemeClr val="dk2"/>
              </a:solidFill>
              <a:latin typeface="Heebo"/>
              <a:ea typeface="Heebo"/>
              <a:cs typeface="Heebo"/>
              <a:sym typeface="Heebo"/>
            </a:endParaRPr>
          </a:p>
          <a:p>
            <a:pPr indent="0" lvl="0" marL="0" rtl="1" algn="r">
              <a:spcBef>
                <a:spcPts val="0"/>
              </a:spcBef>
              <a:spcAft>
                <a:spcPts val="0"/>
              </a:spcAft>
              <a:buNone/>
            </a:pPr>
            <a:r>
              <a:rPr lang="iw" sz="2100">
                <a:solidFill>
                  <a:schemeClr val="dk2"/>
                </a:solidFill>
                <a:latin typeface="Heebo"/>
                <a:ea typeface="Heebo"/>
                <a:cs typeface="Heebo"/>
                <a:sym typeface="Heebo"/>
              </a:rPr>
              <a:t>כשמזיזים קצת את הרקע זה נראה שהדמות מתקדמת.  </a:t>
            </a:r>
            <a:endParaRPr sz="2100">
              <a:solidFill>
                <a:schemeClr val="dk2"/>
              </a:solidFill>
              <a:latin typeface="Heebo"/>
              <a:ea typeface="Heebo"/>
              <a:cs typeface="Heebo"/>
              <a:sym typeface="Heeb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In this video I take you through my paper flipping method in order to create an &quot;inbetween&quot; drawing within my animation.&#10;&#10;Watch as former Disney Animator and Director Aaron Blaise teaches animation! &#10;&#10;*** Subscribe to My Channel for More Art &amp; Animation Videos: ***&#10;http://www.youtube.com/subscription_center?add_user=AaronBlaiseArt&#10;&#10;============================&#10;Like my work? Follow me for More:&#10;============================&#10;&#10;Twitter: http://twitter.com/AaronBlaiseArt&#10;Instagram: http://instagram.com/AaronBlaiseArt&#10;Facebook: http://facebook.com/TheArtofAaronBlaise&#10;&#10;*** Find More Art Lessons and Tutorials at my Website: ***&#10;https://CreatureArtTeacher.com/?src=yt&#10;&#10;Watch MORE episodes:&#10;&#10;Painting Rajah from &quot;Aladdin&quot; in Photoshop:&#10;https://www.youtube.com/watch?v=LuaMG0_-xWw&#10;&#10;Creating Textures with Photoshop Texture Brushes:&#10;http://goo.gl/WPGVO3&#10;&#10;Time Lapse Painting “Nubian Warriors”:&#10;http://goo.gl/JrVhp6&#10;&#10;============================&#10;About Aaron Blaise:&#10;============================&#10;&#10;Aaron Blaise is an animation feature film director and wildlife artist.&#10;&#10;For 21 years Aaron worked with Disney helping to create some of the greatest animated films ever made. During that time he worked as an animator or supervising animator on &quot;The Rescuers Down Under&quot;, &quot;Beauty and the Beast&quot;, &quot;Aladdin&quot;, &quot;The Lion King&quot;, &quot;Pocahontas&quot;, &quot;Mulan&quot; and more.&#10;&#10;In 2003 he was co-director of &quot;Brother Bear&quot; for which he earned an Oscar nomination for Best Animated Feature Film.&#10;&#10;After &quot;Brother Bear&quot; he helped to develop several projects but ultimately left Disney to pursue an opportunity back home in Florida. Aaron recently served as 2D Animation Supervisor and Character Designer for the &quot;The Bear and the Hare&quot; an advertisement loved by millions around the world. (https://vimeo.com/78740926)&#10;&#10;Aaron currently is working on his mission to bring affordable art education and animation training to the world through his website: https://CreatureArtTeacher.com/?src=yt" id="113" name="Google Shape;113;p20" title="Disney Artist Teaches Animation - How to Flip Paper + Creating an &quot;Inbetween&quot;">
            <a:hlinkClick r:id="rId3"/>
          </p:cNvPr>
          <p:cNvPicPr preferRelativeResize="0"/>
          <p:nvPr/>
        </p:nvPicPr>
        <p:blipFill>
          <a:blip r:embed="rId4">
            <a:alphaModFix/>
          </a:blip>
          <a:stretch>
            <a:fillRect/>
          </a:stretch>
        </p:blipFill>
        <p:spPr>
          <a:xfrm>
            <a:off x="582300" y="237175"/>
            <a:ext cx="5739925" cy="4669150"/>
          </a:xfrm>
          <a:prstGeom prst="rect">
            <a:avLst/>
          </a:prstGeom>
          <a:noFill/>
          <a:ln>
            <a:noFill/>
          </a:ln>
        </p:spPr>
      </p:pic>
      <p:sp>
        <p:nvSpPr>
          <p:cNvPr id="114" name="Google Shape;114;p20"/>
          <p:cNvSpPr txBox="1"/>
          <p:nvPr/>
        </p:nvSpPr>
        <p:spPr>
          <a:xfrm>
            <a:off x="6322225" y="489850"/>
            <a:ext cx="2526000" cy="31227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iw" sz="2100">
                <a:solidFill>
                  <a:schemeClr val="dk2"/>
                </a:solidFill>
                <a:latin typeface="Heebo"/>
                <a:ea typeface="Heebo"/>
                <a:cs typeface="Heebo"/>
                <a:sym typeface="Heebo"/>
              </a:rPr>
              <a:t>אנימציה קלאסית - אולפני דיסני</a:t>
            </a:r>
            <a:endParaRPr b="1" sz="2100">
              <a:solidFill>
                <a:schemeClr val="dk2"/>
              </a:solidFill>
              <a:latin typeface="Heebo"/>
              <a:ea typeface="Heebo"/>
              <a:cs typeface="Heebo"/>
              <a:sym typeface="Heebo"/>
            </a:endParaRPr>
          </a:p>
          <a:p>
            <a:pPr indent="0" lvl="0" marL="0" rtl="1" algn="r">
              <a:spcBef>
                <a:spcPts val="0"/>
              </a:spcBef>
              <a:spcAft>
                <a:spcPts val="0"/>
              </a:spcAft>
              <a:buNone/>
            </a:pPr>
            <a:r>
              <a:rPr lang="iw" sz="2100">
                <a:solidFill>
                  <a:schemeClr val="dk2"/>
                </a:solidFill>
                <a:latin typeface="Heebo"/>
                <a:ea typeface="Heebo"/>
                <a:cs typeface="Heebo"/>
                <a:sym typeface="Heebo"/>
              </a:rPr>
              <a:t>העתקת ציור מהדף שמתחת, והוספת שינוי. </a:t>
            </a:r>
            <a:endParaRPr sz="2100">
              <a:solidFill>
                <a:schemeClr val="dk2"/>
              </a:solidFill>
              <a:latin typeface="Heebo"/>
              <a:ea typeface="Heebo"/>
              <a:cs typeface="Heebo"/>
              <a:sym typeface="Heeb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nvSpPr>
        <p:spPr>
          <a:xfrm>
            <a:off x="6322225" y="624975"/>
            <a:ext cx="2526000" cy="29877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iw" sz="2100">
                <a:solidFill>
                  <a:schemeClr val="dk2"/>
                </a:solidFill>
                <a:latin typeface="Heebo"/>
                <a:ea typeface="Heebo"/>
                <a:cs typeface="Heebo"/>
                <a:sym typeface="Heebo"/>
              </a:rPr>
              <a:t>אנימציה Flip Book</a:t>
            </a:r>
            <a:endParaRPr b="1" sz="2100">
              <a:solidFill>
                <a:schemeClr val="dk2"/>
              </a:solidFill>
              <a:latin typeface="Heebo"/>
              <a:ea typeface="Heebo"/>
              <a:cs typeface="Heebo"/>
              <a:sym typeface="Heebo"/>
            </a:endParaRPr>
          </a:p>
          <a:p>
            <a:pPr indent="0" lvl="0" marL="0" rtl="1" algn="r">
              <a:spcBef>
                <a:spcPts val="0"/>
              </a:spcBef>
              <a:spcAft>
                <a:spcPts val="0"/>
              </a:spcAft>
              <a:buNone/>
            </a:pPr>
            <a:r>
              <a:rPr lang="iw" sz="2100">
                <a:solidFill>
                  <a:schemeClr val="dk2"/>
                </a:solidFill>
                <a:latin typeface="Heebo"/>
                <a:ea typeface="Heebo"/>
                <a:cs typeface="Heebo"/>
                <a:sym typeface="Heebo"/>
              </a:rPr>
              <a:t>רצף של ציורים שמתחלפות מהר על ידי דפדוף.</a:t>
            </a:r>
            <a:endParaRPr sz="2100">
              <a:solidFill>
                <a:schemeClr val="dk2"/>
              </a:solidFill>
              <a:latin typeface="Heebo"/>
              <a:ea typeface="Heebo"/>
              <a:cs typeface="Heebo"/>
              <a:sym typeface="Heebo"/>
            </a:endParaRPr>
          </a:p>
        </p:txBody>
      </p:sp>
      <p:pic>
        <p:nvPicPr>
          <p:cNvPr descr="I just started drawing and this was the result." id="120" name="Google Shape;120;p21" title="GROW flipbook">
            <a:hlinkClick r:id="rId3"/>
          </p:cNvPr>
          <p:cNvPicPr preferRelativeResize="0"/>
          <p:nvPr/>
        </p:nvPicPr>
        <p:blipFill>
          <a:blip r:embed="rId4">
            <a:alphaModFix/>
          </a:blip>
          <a:stretch>
            <a:fillRect/>
          </a:stretch>
        </p:blipFill>
        <p:spPr>
          <a:xfrm>
            <a:off x="382675" y="624975"/>
            <a:ext cx="5618050" cy="328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