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Ping Hebrew" charset="1" panose="00000000000000000000"/>
      <p:regular r:id="rId21"/>
    </p:embeddedFont>
    <p:embeddedFont>
      <p:font typeface="Heebo Heavy" charset="1" panose="00000A00000000000000"/>
      <p:regular r:id="rId22"/>
    </p:embeddedFont>
    <p:embeddedFont>
      <p:font typeface="Heebo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https://www.youtube.com/watch?v=1UcEs_X6hx8&amp;list=RD1UcEs_X6hx8&amp;start_radio=1" TargetMode="External" Type="http://schemas.openxmlformats.org/officeDocument/2006/relationships/video"/><Relationship Id="rId4" Target="https://www.youtube.com/watch?v=CfLvwXXhjqw" TargetMode="External" Type="http://schemas.openxmlformats.org/officeDocument/2006/relationships/video"/><Relationship Id="rId5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https://www.youtube.com/watch?v=4RzqFEUTCeU&amp;list=RD4RzqFEUTCeU&amp;start_radio=1" TargetMode="External" Type="http://schemas.openxmlformats.org/officeDocument/2006/relationships/video"/><Relationship Id="rId4" Target="../media/image11.png" Type="http://schemas.openxmlformats.org/officeDocument/2006/relationships/image"/><Relationship Id="rId5" Target="https://www.youtube.com/watch?v=5HO-vqUuL44&amp;list=RD5HO-vqUuL44&amp;start_radio=1" TargetMode="External" Type="http://schemas.openxmlformats.org/officeDocument/2006/relationships/video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https://www.youtube.com/watch?v=viQh8rfFiuo&amp;list=RDviQh8rfFiuo&amp;start_radio=1" TargetMode="External" Type="http://schemas.openxmlformats.org/officeDocument/2006/relationships/video"/><Relationship Id="rId4" Target="../media/image11.png" Type="http://schemas.openxmlformats.org/officeDocument/2006/relationships/image"/><Relationship Id="rId5" Target="https://www.youtube.com/watch?v=JQINK-zTc5o&amp;list=PLJmOyHfYXdYDNkyy5ebzbyl-6MX9awT43&amp;index=134" TargetMode="External" Type="http://schemas.openxmlformats.org/officeDocument/2006/relationships/video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youtube.com/watch?v=PV0kaaTk1No&amp;list=PLuLnVHrB932vpsPA0EaO-ssXPtSDuFqdf" TargetMode="External" Type="http://schemas.openxmlformats.org/officeDocument/2006/relationships/hyperlink"/><Relationship Id="rId11" Target="https://www.youtube.com/watch?v=PV0kaaTk1No&amp;list=PLuLnVHrB932vpsPA0EaO-ssXPtSDuFqdf" TargetMode="External" Type="http://schemas.openxmlformats.org/officeDocument/2006/relationships/hyperlink"/><Relationship Id="rId12" Target="https://www.youtube.com/watch?v=PV0kaaTk1No&amp;list=PLuLnVHrB932vpsPA0EaO-ssXPtSDuFqdf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https://youtube.com/playlist?list=PLuLnVHrB932sErLN9iCuYL0e2ZIrhxhTO&amp;si=w3kGk9-y2sbhZ-vx" TargetMode="External" Type="http://schemas.openxmlformats.org/officeDocument/2006/relationships/hyperlink"/><Relationship Id="rId5" Target="https://www.youtube.com/watch?v=PV0kaaTk1No&amp;list=PLuLnVHrB932vpsPA0EaO-ssXPtSDuFqdf" TargetMode="External" Type="http://schemas.openxmlformats.org/officeDocument/2006/relationships/hyperlink"/><Relationship Id="rId6" Target="https://www.youtube.com/watch?v=PV0kaaTk1No&amp;list=PLuLnVHrB932vpsPA0EaO-ssXPtSDuFqdf" TargetMode="External" Type="http://schemas.openxmlformats.org/officeDocument/2006/relationships/hyperlink"/><Relationship Id="rId7" Target="https://www.youtube.com/watch?v=PV0kaaTk1No&amp;list=PLuLnVHrB932vpsPA0EaO-ssXPtSDuFqdf" TargetMode="External" Type="http://schemas.openxmlformats.org/officeDocument/2006/relationships/hyperlink"/><Relationship Id="rId8" Target="https://www.youtube.com/watch?v=PV0kaaTk1No&amp;list=PLuLnVHrB932vpsPA0EaO-ssXPtSDuFqdf" TargetMode="External" Type="http://schemas.openxmlformats.org/officeDocument/2006/relationships/hyperlink"/><Relationship Id="rId9" Target="https://www.youtube.com/watch?v=PV0kaaTk1No&amp;list=PLuLnVHrB932vpsPA0EaO-ssXPtSDuFqdf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https://www.youtube.com/watch?v=5v5eBf2KwF8" TargetMode="External" Type="http://schemas.openxmlformats.org/officeDocument/2006/relationships/video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https://www.youtube.com/watch?v=qCSXJeEqawE&amp;list=RDqCSXJeEqawE&amp;start_radio=1" TargetMode="External" Type="http://schemas.openxmlformats.org/officeDocument/2006/relationships/video"/><Relationship Id="rId4" Target="../media/image11.png" Type="http://schemas.openxmlformats.org/officeDocument/2006/relationships/image"/><Relationship Id="rId5" Target="https://www.youtube.com/watch?v=ukpiH6jGHEg&amp;list=PLJmOyHfYXdYDNkyy5ebzbyl-6MX9awT43&amp;index=84" TargetMode="External" Type="http://schemas.openxmlformats.org/officeDocument/2006/relationships/video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https://www.youtube.com/watch?v=4UZKMB34pRQ&amp;list=RD4UZKMB34pRQ&amp;start_radio=1" TargetMode="External" Type="http://schemas.openxmlformats.org/officeDocument/2006/relationships/video"/><Relationship Id="rId4" Target="../media/image11.png" Type="http://schemas.openxmlformats.org/officeDocument/2006/relationships/image"/><Relationship Id="rId5" Target="https://www.youtube.com/watch?v=QeJ06yqUoGs&amp;list=PLfjiDGXW9mWdmSakJRauA5mMSMBZTh68f&amp;index=4" TargetMode="External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5141" y="3303153"/>
            <a:ext cx="9648000" cy="3312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365"/>
              </a:lnSpc>
            </a:pPr>
            <a:r>
              <a:rPr lang="he-IL" sz="954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מִלַּחַץ            לְרֹגַע </a:t>
            </a:r>
          </a:p>
          <a:p>
            <a:pPr algn="ctr" rtl="true">
              <a:lnSpc>
                <a:spcPts val="13365"/>
              </a:lnSpc>
            </a:pPr>
            <a:r>
              <a:rPr lang="ar-EG" sz="954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     </a:t>
            </a:r>
          </a:p>
        </p:txBody>
      </p:sp>
      <p:sp>
        <p:nvSpPr>
          <p:cNvPr name="AutoShape 3" id="3"/>
          <p:cNvSpPr/>
          <p:nvPr/>
        </p:nvSpPr>
        <p:spPr>
          <a:xfrm flipH="true">
            <a:off x="7490714" y="4225382"/>
            <a:ext cx="3306572" cy="0"/>
          </a:xfrm>
          <a:prstGeom prst="line">
            <a:avLst/>
          </a:prstGeom>
          <a:ln cap="flat" w="38100">
            <a:solidFill>
              <a:srgbClr val="512FA5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797286" y="5143500"/>
            <a:ext cx="2589889" cy="2853873"/>
          </a:xfrm>
          <a:custGeom>
            <a:avLst/>
            <a:gdLst/>
            <a:ahLst/>
            <a:cxnLst/>
            <a:rect r="r" b="b" t="t" l="l"/>
            <a:pathLst>
              <a:path h="2853873" w="2589889">
                <a:moveTo>
                  <a:pt x="0" y="0"/>
                </a:moveTo>
                <a:lnTo>
                  <a:pt x="2589890" y="0"/>
                </a:lnTo>
                <a:lnTo>
                  <a:pt x="2589890" y="2853873"/>
                </a:lnTo>
                <a:lnTo>
                  <a:pt x="0" y="2853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31564" y="5335996"/>
            <a:ext cx="2781838" cy="2468882"/>
          </a:xfrm>
          <a:custGeom>
            <a:avLst/>
            <a:gdLst/>
            <a:ahLst/>
            <a:cxnLst/>
            <a:rect r="r" b="b" t="t" l="l"/>
            <a:pathLst>
              <a:path h="2468882" w="2781838">
                <a:moveTo>
                  <a:pt x="0" y="0"/>
                </a:moveTo>
                <a:lnTo>
                  <a:pt x="2781838" y="0"/>
                </a:lnTo>
                <a:lnTo>
                  <a:pt x="2781838" y="2468881"/>
                </a:lnTo>
                <a:lnTo>
                  <a:pt x="0" y="246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43715" y="8338542"/>
            <a:ext cx="10090853" cy="1734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919"/>
              </a:lnSpc>
            </a:pPr>
            <a:r>
              <a:rPr lang="he-IL" sz="4942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פְּרוֹטוֹקוֹל </a:t>
            </a:r>
            <a:r>
              <a:rPr lang="en-US" sz="4942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18</a:t>
            </a:r>
            <a:r>
              <a:rPr lang="he-IL" sz="4942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מֵאֵת ד”ר אֶפְרָת רוֹגִינְסְקִי</a:t>
            </a:r>
          </a:p>
          <a:p>
            <a:pPr algn="ctr" rtl="true">
              <a:lnSpc>
                <a:spcPts val="6919"/>
              </a:lnSpc>
            </a:pPr>
            <a:r>
              <a:rPr lang="he-IL" sz="4942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מִתּוֹךְ “פְּרוֹטוֹקוֹלִים שֶׁל כּוֹחוֹת וְתִקְוָה”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78504" y="1691407"/>
            <a:ext cx="14130991" cy="1283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0470"/>
              </a:lnSpc>
            </a:pPr>
            <a:r>
              <a:rPr lang="he-IL" sz="7478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רְשִׁימַת הַשְׁמָעָה שֶׁל שִׁירִים לְהַרְגָּעָה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572" y="490668"/>
            <a:ext cx="17259300" cy="3506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352"/>
              </a:lnSpc>
            </a:pPr>
            <a:r>
              <a:rPr lang="he-IL" sz="668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עַכְשָׁו נִבְחַר אֶת הַשִּׁיר הַשְּׁלִישִׁי: </a:t>
            </a:r>
          </a:p>
          <a:p>
            <a:pPr algn="ctr" rtl="true">
              <a:lnSpc>
                <a:spcPts val="9352"/>
              </a:lnSpc>
            </a:pPr>
            <a:r>
              <a:rPr lang="he-IL" sz="668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הוּא יִהְיֶה בְּקֶצֶב בֵּינוֹנִי</a:t>
            </a:r>
          </a:p>
          <a:p>
            <a:pPr algn="ctr" rtl="true">
              <a:lnSpc>
                <a:spcPts val="9352"/>
              </a:lnSpc>
            </a:pPr>
            <a:r>
              <a:rPr lang="he-IL" sz="668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וּמַתְאִים גַּם הוּא לְמַצַּב רוּחַ רָגוּעַ וְחִיּוּבִי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296403" y="5143500"/>
            <a:ext cx="8394820" cy="4718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>
            <a:videoFile r:link="rId4"/>
          </p:nvPr>
        </p:nvPicPr>
        <p:blipFill>
          <a:blip r:embed="rId2"/>
          <a:stretch>
            <a:fillRect/>
          </a:stretch>
        </p:blipFill>
        <p:spPr>
          <a:xfrm rot="0">
            <a:off x="9249820" y="5143500"/>
            <a:ext cx="8394820" cy="4718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6296041" y="3290255"/>
            <a:ext cx="1926518" cy="1685703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3157589"/>
            <a:ext cx="1493803" cy="1599789"/>
          </a:xfrm>
          <a:custGeom>
            <a:avLst/>
            <a:gdLst/>
            <a:ahLst/>
            <a:cxnLst/>
            <a:rect r="r" b="b" t="t" l="l"/>
            <a:pathLst>
              <a:path h="1599789" w="1493803">
                <a:moveTo>
                  <a:pt x="0" y="0"/>
                </a:moveTo>
                <a:lnTo>
                  <a:pt x="1493803" y="0"/>
                </a:lnTo>
                <a:lnTo>
                  <a:pt x="1493803" y="1599788"/>
                </a:lnTo>
                <a:lnTo>
                  <a:pt x="0" y="1599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281799" y="4965034"/>
            <a:ext cx="7095955" cy="532196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5946175" y="2592225"/>
            <a:ext cx="1926518" cy="1685703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1799" y="2678139"/>
            <a:ext cx="1493803" cy="1599789"/>
          </a:xfrm>
          <a:custGeom>
            <a:avLst/>
            <a:gdLst/>
            <a:ahLst/>
            <a:cxnLst/>
            <a:rect r="r" b="b" t="t" l="l"/>
            <a:pathLst>
              <a:path h="1599789" w="1493803">
                <a:moveTo>
                  <a:pt x="0" y="0"/>
                </a:moveTo>
                <a:lnTo>
                  <a:pt x="1493802" y="0"/>
                </a:lnTo>
                <a:lnTo>
                  <a:pt x="1493802" y="1599789"/>
                </a:lnTo>
                <a:lnTo>
                  <a:pt x="0" y="159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314512" y="309586"/>
            <a:ext cx="18602512" cy="4384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763"/>
              </a:lnSpc>
            </a:pPr>
            <a:r>
              <a:rPr lang="he-IL" sz="6259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כִּמְעַט סִיַּמְנוּ! נִבְחַר עַכְשָׁו אֶת הַשִּׁיר הָרְבִיעִי בָּרְשִׁימָה: </a:t>
            </a:r>
          </a:p>
          <a:p>
            <a:pPr algn="ctr" rtl="true">
              <a:lnSpc>
                <a:spcPts val="8763"/>
              </a:lnSpc>
            </a:pPr>
            <a:r>
              <a:rPr lang="he-IL" sz="6259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הוּא צָרִיךְ לִהְיוֹת בְּקֶצֶב אִטִּי</a:t>
            </a:r>
          </a:p>
          <a:p>
            <a:pPr algn="ctr" rtl="true">
              <a:lnSpc>
                <a:spcPts val="8763"/>
              </a:lnSpc>
            </a:pPr>
            <a:r>
              <a:rPr lang="he-IL" sz="6259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וְהוּא מַתְאִים לְמַצַּב הָרוּחַ רָגוּעַ וְחִיּוּבִי</a:t>
            </a:r>
          </a:p>
          <a:p>
            <a:pPr algn="ctr" rtl="true">
              <a:lnSpc>
                <a:spcPts val="8763"/>
              </a:lnSpc>
            </a:pPr>
          </a:p>
        </p:txBody>
      </p:sp>
      <p:pic>
        <p:nvPicPr>
          <p:cNvPr name="Picture 8" id="8"/>
          <p:cNvPicPr>
            <a:picLocks noChangeAspect="true"/>
          </p:cNvPicPr>
          <p:nvPr>
            <a:videoFile r:link="rId5"/>
          </p:nvPr>
        </p:nvPicPr>
        <p:blipFill>
          <a:blip r:embed="rId2"/>
          <a:stretch>
            <a:fillRect/>
          </a:stretch>
        </p:blipFill>
        <p:spPr>
          <a:xfrm rot="0">
            <a:off x="8183716" y="4965034"/>
            <a:ext cx="9075584" cy="51010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11047" y="774828"/>
            <a:ext cx="15031279" cy="3479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268"/>
              </a:lnSpc>
            </a:pPr>
            <a:r>
              <a:rPr lang="he-IL" sz="6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עַכְשָׁו נִבְחַר אֶת הַשִּׁיר הַחֲמִישִׁי וְהָאַחֲרוֹן: </a:t>
            </a:r>
          </a:p>
          <a:p>
            <a:pPr algn="ctr" rtl="true">
              <a:lnSpc>
                <a:spcPts val="9268"/>
              </a:lnSpc>
            </a:pPr>
            <a:r>
              <a:rPr lang="he-IL" sz="6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הוּא יִהְיֶה בְּקֶצֶב אִטִּי</a:t>
            </a:r>
          </a:p>
          <a:p>
            <a:pPr algn="ctr" rtl="true">
              <a:lnSpc>
                <a:spcPts val="9268"/>
              </a:lnSpc>
            </a:pPr>
            <a:r>
              <a:rPr lang="he-IL" sz="6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וּמַתְאִים לְמַצַּב רוּחַ רָגוּעַ וְחִיּוּבִי</a:t>
            </a: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593955" y="5345537"/>
            <a:ext cx="8081567" cy="4542333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471987" y="3474031"/>
            <a:ext cx="1493803" cy="1599789"/>
          </a:xfrm>
          <a:custGeom>
            <a:avLst/>
            <a:gdLst/>
            <a:ahLst/>
            <a:cxnLst/>
            <a:rect r="r" b="b" t="t" l="l"/>
            <a:pathLst>
              <a:path h="1599789" w="1493803">
                <a:moveTo>
                  <a:pt x="0" y="0"/>
                </a:moveTo>
                <a:lnTo>
                  <a:pt x="1493802" y="0"/>
                </a:lnTo>
                <a:lnTo>
                  <a:pt x="1493802" y="1599789"/>
                </a:lnTo>
                <a:lnTo>
                  <a:pt x="0" y="159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>
            <a:videoFile r:link="rId5"/>
          </p:nvPr>
        </p:nvPicPr>
        <p:blipFill>
          <a:blip r:embed="rId2"/>
          <a:stretch>
            <a:fillRect/>
          </a:stretch>
        </p:blipFill>
        <p:spPr>
          <a:xfrm rot="0">
            <a:off x="9144000" y="5455929"/>
            <a:ext cx="7885162" cy="4431941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6065903" y="3431074"/>
            <a:ext cx="1926518" cy="1685703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4" tooltip="https://youtube.com/playlist?list=PLuLnVHrB932sErLN9iCuYL0e2ZIrhxhTO&amp;si=w3kGk9-y2sbhZ-vx"/>
          </p:cNvPr>
          <p:cNvSpPr/>
          <p:nvPr/>
        </p:nvSpPr>
        <p:spPr>
          <a:xfrm flipH="false" flipV="false" rot="0">
            <a:off x="434713" y="318126"/>
            <a:ext cx="3706637" cy="3632504"/>
          </a:xfrm>
          <a:custGeom>
            <a:avLst/>
            <a:gdLst/>
            <a:ahLst/>
            <a:cxnLst/>
            <a:rect r="r" b="b" t="t" l="l"/>
            <a:pathLst>
              <a:path h="3632504" w="3706637">
                <a:moveTo>
                  <a:pt x="0" y="0"/>
                </a:moveTo>
                <a:lnTo>
                  <a:pt x="3706637" y="0"/>
                </a:lnTo>
                <a:lnTo>
                  <a:pt x="3706637" y="3632504"/>
                </a:lnTo>
                <a:lnTo>
                  <a:pt x="0" y="3632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14531" y="7797331"/>
            <a:ext cx="14304333" cy="2175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4333"/>
              </a:lnSpc>
            </a:pPr>
            <a:r>
              <a:rPr lang="he-IL" sz="3095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אֲנַחְנוּ מַמְלִיצוֹת לָכֶם לְשַׁתֵּף אֶת הָרְשִׁימָה הַזּוֹ  (נִשְׁלַח אוֹתָהּ לַמּוֹרָה וְהִיא תִּשְׁלַח לַהוֹרִים)</a:t>
            </a:r>
          </a:p>
          <a:p>
            <a:pPr algn="just" rtl="true">
              <a:lnSpc>
                <a:spcPts val="4333"/>
              </a:lnSpc>
            </a:pPr>
            <a:r>
              <a:rPr lang="he-IL" sz="3095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עִם מִשְׁפָּחָה וַחֲבֵרִים וְלִשְׁמֹעַ אוֹתָהּ בְּהֶמְשֵׁךְ הַיּוֹם כְּשֶׁתַּרְגִּישׁוּ קְצָת עַצְבָּנִיִּים </a:t>
            </a:r>
          </a:p>
          <a:p>
            <a:pPr algn="just" rtl="true">
              <a:lnSpc>
                <a:spcPts val="4333"/>
              </a:lnSpc>
            </a:pPr>
            <a:r>
              <a:rPr lang="he-IL" sz="3095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וְאַנְחַנוּ מְקַוּוֹת שֶׁשֶׁהַמּוּזִיקָה תַּעֲזֹר לְכֻלָּנוּ לְהֵרָגַע</a:t>
            </a:r>
          </a:p>
          <a:p>
            <a:pPr algn="just" rtl="true">
              <a:lnSpc>
                <a:spcPts val="433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803994" y="1221181"/>
            <a:ext cx="15246739" cy="6079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136"/>
              </a:lnSpc>
            </a:pPr>
            <a:r>
              <a:rPr lang="he-IL" b="true" sz="4422">
                <a:solidFill>
                  <a:srgbClr val="000000"/>
                </a:solidFill>
                <a:latin typeface="Heebo Heavy"/>
                <a:ea typeface="Heebo Heavy"/>
                <a:cs typeface="Heebo Heavy"/>
                <a:sym typeface="Heebo Heavy"/>
                <a:hlinkClick r:id="rId5" tooltip="https://www.youtube.com/watch?v=PV0kaaTk1No&amp;list=PLuLnVHrB932vpsPA0EaO-ssXPtSDuFqdf"/>
                <a:rtl val="true"/>
              </a:rPr>
              <a:t>יֹפִי סִיַּמְנוּ! זוֹ הָרְשִׁימָה שֶׁלָּנוּ:</a:t>
            </a:r>
          </a:p>
          <a:p>
            <a:pPr algn="r" rtl="true" marL="954713" indent="-477357" lvl="1">
              <a:lnSpc>
                <a:spcPts val="8136"/>
              </a:lnSpc>
              <a:buAutoNum type="arabicPeriod" startAt="1"/>
            </a:pPr>
            <a:r>
              <a:rPr lang="he-IL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rtl val="true"/>
              </a:rPr>
              <a:t>ה</a:t>
            </a:r>
            <a:r>
              <a:rPr lang="he-IL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hlinkClick r:id="rId6" tooltip="https://www.youtube.com/watch?v=PV0kaaTk1No&amp;list=PLuLnVHrB932vpsPA0EaO-ssXPtSDuFqdf"/>
                <a:rtl val="true"/>
              </a:rPr>
              <a:t>דרך שלנו - מואנה </a:t>
            </a:r>
          </a:p>
          <a:p>
            <a:pPr algn="r" rtl="true" marL="954713" indent="-477357" lvl="1">
              <a:lnSpc>
                <a:spcPts val="8136"/>
              </a:lnSpc>
              <a:buAutoNum type="arabicPeriod" startAt="1"/>
            </a:pPr>
            <a:r>
              <a:rPr lang="ar-EG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hlinkClick r:id="rId7" tooltip="https://www.youtube.com/watch?v=PV0kaaTk1No&amp;list=PLuLnVHrB932vpsPA0EaO-ssXPtSDuFqdf"/>
                <a:rtl val="true"/>
              </a:rPr>
              <a:t> </a:t>
            </a:r>
            <a:r>
              <a:rPr lang="he-IL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rtl val="true"/>
              </a:rPr>
              <a:t>מואנה - כמה רחוק</a:t>
            </a:r>
          </a:p>
          <a:p>
            <a:pPr algn="r" rtl="true" marL="954713" indent="-477357" lvl="1">
              <a:lnSpc>
                <a:spcPts val="8136"/>
              </a:lnSpc>
              <a:buAutoNum type="arabicPeriod" startAt="1"/>
            </a:pPr>
            <a:r>
              <a:rPr lang="he-IL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hlinkClick r:id="rId8" tooltip="https://www.youtube.com/watch?v=PV0kaaTk1No&amp;list=PLuLnVHrB932vpsPA0EaO-ssXPtSDuFqdf"/>
                <a:rtl val="true"/>
              </a:rPr>
              <a:t>אקונה מטטה - מלך האריות</a:t>
            </a:r>
          </a:p>
          <a:p>
            <a:pPr algn="r" rtl="true" marL="954713" indent="-477357" lvl="1">
              <a:lnSpc>
                <a:spcPts val="8136"/>
              </a:lnSpc>
              <a:buAutoNum type="arabicPeriod" startAt="1"/>
            </a:pPr>
            <a:r>
              <a:rPr lang="he-IL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hlinkClick r:id="rId9" tooltip="https://www.youtube.com/watch?v=PV0kaaTk1No&amp;list=PLuLnVHrB932vpsPA0EaO-ssXPtSDuFqdf"/>
                <a:rtl val="true"/>
              </a:rPr>
              <a:t> אהבה יש באוויר - מלך האריות</a:t>
            </a:r>
            <a:r>
              <a:rPr lang="ar-EG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rtl val="true"/>
              </a:rPr>
              <a:t> </a:t>
            </a:r>
          </a:p>
          <a:p>
            <a:pPr algn="r" rtl="true" marL="954713" indent="-477357" lvl="1">
              <a:lnSpc>
                <a:spcPts val="8136"/>
              </a:lnSpc>
              <a:buAutoNum type="arabicPeriod" startAt="1"/>
            </a:pPr>
            <a:r>
              <a:rPr lang="he-IL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hlinkClick r:id="rId10" tooltip="https://www.youtube.com/watch?v=PV0kaaTk1No&amp;list=PLuLnVHrB932vpsPA0EaO-ssXPtSDuFqdf"/>
                <a:rtl val="true"/>
              </a:rPr>
              <a:t>פרוזן </a:t>
            </a:r>
            <a:r>
              <a:rPr lang="en-US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hlinkClick r:id="rId11" tooltip="https://www.youtube.com/watch?v=PV0kaaTk1No&amp;list=PLuLnVHrB932vpsPA0EaO-ssXPtSDuFqdf"/>
              </a:rPr>
              <a:t>2</a:t>
            </a:r>
            <a:r>
              <a:rPr lang="he-IL" sz="4422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  <a:hlinkClick r:id="rId12" tooltip="https://www.youtube.com/watch?v=PV0kaaTk1No&amp;list=PLuLnVHrB932vpsPA0EaO-ssXPtSDuFqdf"/>
                <a:rtl val="true"/>
              </a:rPr>
              <a:t>- השיר נועד רק ליודעים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09166" y="6572474"/>
            <a:ext cx="2879534" cy="2771551"/>
          </a:xfrm>
          <a:custGeom>
            <a:avLst/>
            <a:gdLst/>
            <a:ahLst/>
            <a:cxnLst/>
            <a:rect r="r" b="b" t="t" l="l"/>
            <a:pathLst>
              <a:path h="2771551" w="2879534">
                <a:moveTo>
                  <a:pt x="0" y="0"/>
                </a:moveTo>
                <a:lnTo>
                  <a:pt x="2879533" y="0"/>
                </a:lnTo>
                <a:lnTo>
                  <a:pt x="2879533" y="2771551"/>
                </a:lnTo>
                <a:lnTo>
                  <a:pt x="0" y="277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68366" y="3409295"/>
            <a:ext cx="14361133" cy="1734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138"/>
              </a:lnSpc>
              <a:spcBef>
                <a:spcPct val="0"/>
              </a:spcBef>
            </a:pPr>
            <a:r>
              <a:rPr lang="he-IL" sz="10099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וְעַכְשָׁו הַתּוֹר שֶׁלָּכֶם/ שֶׁלָּכֶן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0750" y="1517252"/>
            <a:ext cx="1714107" cy="784763"/>
          </a:xfrm>
          <a:custGeom>
            <a:avLst/>
            <a:gdLst/>
            <a:ahLst/>
            <a:cxnLst/>
            <a:rect r="r" b="b" t="t" l="l"/>
            <a:pathLst>
              <a:path h="784763" w="1714107">
                <a:moveTo>
                  <a:pt x="0" y="0"/>
                </a:moveTo>
                <a:lnTo>
                  <a:pt x="1714107" y="0"/>
                </a:lnTo>
                <a:lnTo>
                  <a:pt x="1714107" y="784763"/>
                </a:lnTo>
                <a:lnTo>
                  <a:pt x="0" y="78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921" t="-59199" r="0" b="-150529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4045" y="2595941"/>
            <a:ext cx="5038089" cy="867968"/>
          </a:xfrm>
          <a:custGeom>
            <a:avLst/>
            <a:gdLst/>
            <a:ahLst/>
            <a:cxnLst/>
            <a:rect r="r" b="b" t="t" l="l"/>
            <a:pathLst>
              <a:path h="867968" w="5038089">
                <a:moveTo>
                  <a:pt x="0" y="0"/>
                </a:moveTo>
                <a:lnTo>
                  <a:pt x="5038090" y="0"/>
                </a:lnTo>
                <a:lnTo>
                  <a:pt x="5038090" y="867968"/>
                </a:lnTo>
                <a:lnTo>
                  <a:pt x="0" y="867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40176" r="0" b="-4970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4832" y="3654349"/>
            <a:ext cx="3306291" cy="1543837"/>
          </a:xfrm>
          <a:custGeom>
            <a:avLst/>
            <a:gdLst/>
            <a:ahLst/>
            <a:cxnLst/>
            <a:rect r="r" b="b" t="t" l="l"/>
            <a:pathLst>
              <a:path h="1543837" w="3306291">
                <a:moveTo>
                  <a:pt x="0" y="0"/>
                </a:moveTo>
                <a:lnTo>
                  <a:pt x="3306291" y="0"/>
                </a:lnTo>
                <a:lnTo>
                  <a:pt x="3306291" y="1543837"/>
                </a:lnTo>
                <a:lnTo>
                  <a:pt x="0" y="1543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52323" r="0" b="-22358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33090" y="7533003"/>
            <a:ext cx="3768229" cy="2581140"/>
          </a:xfrm>
          <a:custGeom>
            <a:avLst/>
            <a:gdLst/>
            <a:ahLst/>
            <a:cxnLst/>
            <a:rect r="r" b="b" t="t" l="l"/>
            <a:pathLst>
              <a:path h="2581140" w="3768229">
                <a:moveTo>
                  <a:pt x="0" y="0"/>
                </a:moveTo>
                <a:lnTo>
                  <a:pt x="3768229" y="0"/>
                </a:lnTo>
                <a:lnTo>
                  <a:pt x="3768229" y="2581141"/>
                </a:lnTo>
                <a:lnTo>
                  <a:pt x="0" y="2581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575" r="0" b="-20184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62751" y="5334978"/>
            <a:ext cx="2971110" cy="3100420"/>
          </a:xfrm>
          <a:custGeom>
            <a:avLst/>
            <a:gdLst/>
            <a:ahLst/>
            <a:cxnLst/>
            <a:rect r="r" b="b" t="t" l="l"/>
            <a:pathLst>
              <a:path h="3100420" w="2971110">
                <a:moveTo>
                  <a:pt x="0" y="0"/>
                </a:moveTo>
                <a:lnTo>
                  <a:pt x="2971110" y="0"/>
                </a:lnTo>
                <a:lnTo>
                  <a:pt x="2971110" y="3100421"/>
                </a:lnTo>
                <a:lnTo>
                  <a:pt x="0" y="3100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530" t="-38221" r="-11700" b="-12207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19703" y="2595941"/>
            <a:ext cx="887018" cy="88701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0996" y="3625774"/>
            <a:ext cx="544116" cy="54411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57803" y="7686864"/>
            <a:ext cx="978168" cy="764141"/>
            <a:chOff x="0" y="0"/>
            <a:chExt cx="1040455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40455" cy="812800"/>
            </a:xfrm>
            <a:custGeom>
              <a:avLst/>
              <a:gdLst/>
              <a:ahLst/>
              <a:cxnLst/>
              <a:rect r="r" b="b" t="t" l="l"/>
              <a:pathLst>
                <a:path h="812800" w="1040455">
                  <a:moveTo>
                    <a:pt x="520227" y="0"/>
                  </a:moveTo>
                  <a:cubicBezTo>
                    <a:pt x="232914" y="0"/>
                    <a:pt x="0" y="181951"/>
                    <a:pt x="0" y="406400"/>
                  </a:cubicBezTo>
                  <a:cubicBezTo>
                    <a:pt x="0" y="630849"/>
                    <a:pt x="232914" y="812800"/>
                    <a:pt x="520227" y="812800"/>
                  </a:cubicBezTo>
                  <a:cubicBezTo>
                    <a:pt x="807541" y="812800"/>
                    <a:pt x="1040455" y="630849"/>
                    <a:pt x="1040455" y="406400"/>
                  </a:cubicBezTo>
                  <a:cubicBezTo>
                    <a:pt x="1040455" y="181951"/>
                    <a:pt x="807541" y="0"/>
                    <a:pt x="520227" y="0"/>
                  </a:cubicBezTo>
                  <a:close/>
                </a:path>
              </a:pathLst>
            </a:custGeom>
            <a:ln w="381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97543" y="28575"/>
              <a:ext cx="84537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833861" y="8660556"/>
            <a:ext cx="2807516" cy="1123006"/>
          </a:xfrm>
          <a:custGeom>
            <a:avLst/>
            <a:gdLst/>
            <a:ahLst/>
            <a:cxnLst/>
            <a:rect r="r" b="b" t="t" l="l"/>
            <a:pathLst>
              <a:path h="1123006" w="2807516">
                <a:moveTo>
                  <a:pt x="0" y="0"/>
                </a:moveTo>
                <a:lnTo>
                  <a:pt x="2807516" y="0"/>
                </a:lnTo>
                <a:lnTo>
                  <a:pt x="2807516" y="1123006"/>
                </a:lnTo>
                <a:lnTo>
                  <a:pt x="0" y="11230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251313" y="230006"/>
            <a:ext cx="9442475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בְּנִיַּת רְשִׁימָה הַשָּׁמְעָה בְּיוּטְיוּבּ: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815503" y="1281647"/>
            <a:ext cx="12602316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1285260" indent="-642630" lvl="1">
              <a:lnSpc>
                <a:spcPts val="8334"/>
              </a:lnSpc>
              <a:spcBef>
                <a:spcPct val="0"/>
              </a:spcBef>
              <a:buAutoNum type="arabicPeriod" startAt="1"/>
            </a:pP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נִכְנָסִים לָאֲתָר\אַפְּלִיקַצְיַת יוּטְיוּבּ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665750" y="2567808"/>
            <a:ext cx="12752070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 marL="1285260" indent="-642630" lvl="1">
              <a:lnSpc>
                <a:spcPts val="8334"/>
              </a:lnSpc>
              <a:spcBef>
                <a:spcPct val="0"/>
              </a:spcBef>
              <a:buAutoNum type="arabicPeriod" startAt="1"/>
            </a:pP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 בּוֹחֲרִים בַּשּׁוּרָה לְמַטָּה בְּ”הַדַּף שֶׁלִּי”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833861" y="3878234"/>
            <a:ext cx="14004870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3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. לְיַד הַכּוֹתֶרֶת פְּלֶיְלִיסְטִים לוֹחֲצִים עַל +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14660" y="5308177"/>
            <a:ext cx="14503159" cy="102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4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. קוֹרְאִים לַפְּלֶיְלִיסְט בַּשֵּׁם וְלוֹחֲצִים “יְצִירָה”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08141" y="6832697"/>
            <a:ext cx="10286117" cy="313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334"/>
              </a:lnSpc>
              <a:spcBef>
                <a:spcPct val="0"/>
              </a:spcBef>
            </a:pPr>
            <a:r>
              <a:rPr lang="en-US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5</a:t>
            </a:r>
            <a:r>
              <a:rPr lang="he-IL" sz="5953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. לוֹחֲצִים עַל הוֹסָפַת סִרְטוֹנִים, מְחַפְּשִׂים שֵׁם שֶׁל שִׁיר וְלוֹחֲצִים שְׁמִירָה בַּפְּלֶיְלִיסְט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535930" y="8385392"/>
            <a:ext cx="481012" cy="143828"/>
            <a:chOff x="0" y="0"/>
            <a:chExt cx="641350" cy="1917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50514" y="47837"/>
              <a:ext cx="540174" cy="93664"/>
            </a:xfrm>
            <a:custGeom>
              <a:avLst/>
              <a:gdLst/>
              <a:ahLst/>
              <a:cxnLst/>
              <a:rect r="r" b="b" t="t" l="l"/>
              <a:pathLst>
                <a:path h="93664" w="540174">
                  <a:moveTo>
                    <a:pt x="12986" y="44873"/>
                  </a:moveTo>
                  <a:cubicBezTo>
                    <a:pt x="169196" y="15663"/>
                    <a:pt x="331756" y="33443"/>
                    <a:pt x="380016" y="23283"/>
                  </a:cubicBezTo>
                  <a:cubicBezTo>
                    <a:pt x="397796" y="19473"/>
                    <a:pt x="400336" y="10583"/>
                    <a:pt x="415576" y="6773"/>
                  </a:cubicBezTo>
                  <a:cubicBezTo>
                    <a:pt x="439706" y="1693"/>
                    <a:pt x="493046" y="-3387"/>
                    <a:pt x="513366" y="2963"/>
                  </a:cubicBezTo>
                  <a:cubicBezTo>
                    <a:pt x="526066" y="6773"/>
                    <a:pt x="536226" y="13123"/>
                    <a:pt x="538766" y="20743"/>
                  </a:cubicBezTo>
                  <a:cubicBezTo>
                    <a:pt x="541306" y="28363"/>
                    <a:pt x="533686" y="44873"/>
                    <a:pt x="527336" y="49953"/>
                  </a:cubicBezTo>
                  <a:cubicBezTo>
                    <a:pt x="522256" y="53763"/>
                    <a:pt x="510826" y="53763"/>
                    <a:pt x="504476" y="51223"/>
                  </a:cubicBezTo>
                  <a:cubicBezTo>
                    <a:pt x="498126" y="48683"/>
                    <a:pt x="489236" y="39793"/>
                    <a:pt x="489236" y="32173"/>
                  </a:cubicBezTo>
                  <a:cubicBezTo>
                    <a:pt x="489236" y="23283"/>
                    <a:pt x="503206" y="4233"/>
                    <a:pt x="510826" y="2963"/>
                  </a:cubicBezTo>
                  <a:cubicBezTo>
                    <a:pt x="519716" y="1693"/>
                    <a:pt x="538766" y="18203"/>
                    <a:pt x="540036" y="25823"/>
                  </a:cubicBezTo>
                  <a:cubicBezTo>
                    <a:pt x="541306" y="34713"/>
                    <a:pt x="533686" y="44873"/>
                    <a:pt x="522256" y="52493"/>
                  </a:cubicBezTo>
                  <a:cubicBezTo>
                    <a:pt x="499396" y="66463"/>
                    <a:pt x="438436" y="69003"/>
                    <a:pt x="383826" y="72813"/>
                  </a:cubicBezTo>
                  <a:cubicBezTo>
                    <a:pt x="307626" y="79163"/>
                    <a:pt x="170466" y="67733"/>
                    <a:pt x="105696" y="74083"/>
                  </a:cubicBezTo>
                  <a:cubicBezTo>
                    <a:pt x="70136" y="79163"/>
                    <a:pt x="42196" y="96943"/>
                    <a:pt x="24416" y="93133"/>
                  </a:cubicBezTo>
                  <a:cubicBezTo>
                    <a:pt x="12986" y="90593"/>
                    <a:pt x="2826" y="82973"/>
                    <a:pt x="286" y="75353"/>
                  </a:cubicBezTo>
                  <a:cubicBezTo>
                    <a:pt x="-2254" y="67733"/>
                    <a:pt x="12986" y="44873"/>
                    <a:pt x="12986" y="44873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5506403" y="8355865"/>
            <a:ext cx="491490" cy="159067"/>
            <a:chOff x="0" y="0"/>
            <a:chExt cx="655320" cy="2120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49978" y="44002"/>
              <a:ext cx="553508" cy="116283"/>
            </a:xfrm>
            <a:custGeom>
              <a:avLst/>
              <a:gdLst/>
              <a:ahLst/>
              <a:cxnLst/>
              <a:rect r="r" b="b" t="t" l="l"/>
              <a:pathLst>
                <a:path h="116283" w="553508">
                  <a:moveTo>
                    <a:pt x="13522" y="67758"/>
                  </a:moveTo>
                  <a:cubicBezTo>
                    <a:pt x="136712" y="37278"/>
                    <a:pt x="464372" y="69028"/>
                    <a:pt x="511362" y="49978"/>
                  </a:cubicBezTo>
                  <a:cubicBezTo>
                    <a:pt x="522792" y="46168"/>
                    <a:pt x="522792" y="34738"/>
                    <a:pt x="527872" y="34738"/>
                  </a:cubicBezTo>
                  <a:cubicBezTo>
                    <a:pt x="535492" y="34738"/>
                    <a:pt x="553272" y="48708"/>
                    <a:pt x="553272" y="57598"/>
                  </a:cubicBezTo>
                  <a:cubicBezTo>
                    <a:pt x="554542" y="65218"/>
                    <a:pt x="546922" y="79188"/>
                    <a:pt x="534222" y="84268"/>
                  </a:cubicBezTo>
                  <a:cubicBezTo>
                    <a:pt x="505012" y="98238"/>
                    <a:pt x="411032" y="62678"/>
                    <a:pt x="342452" y="57598"/>
                  </a:cubicBezTo>
                  <a:cubicBezTo>
                    <a:pt x="261172" y="52518"/>
                    <a:pt x="135442" y="49978"/>
                    <a:pt x="78292" y="57598"/>
                  </a:cubicBezTo>
                  <a:cubicBezTo>
                    <a:pt x="50352" y="61408"/>
                    <a:pt x="28762" y="79188"/>
                    <a:pt x="16062" y="75378"/>
                  </a:cubicBezTo>
                  <a:cubicBezTo>
                    <a:pt x="8442" y="72838"/>
                    <a:pt x="2092" y="63948"/>
                    <a:pt x="822" y="57598"/>
                  </a:cubicBezTo>
                  <a:cubicBezTo>
                    <a:pt x="-1718" y="51248"/>
                    <a:pt x="2092" y="39818"/>
                    <a:pt x="5902" y="34738"/>
                  </a:cubicBezTo>
                  <a:cubicBezTo>
                    <a:pt x="10982" y="29658"/>
                    <a:pt x="22412" y="25848"/>
                    <a:pt x="28762" y="27118"/>
                  </a:cubicBezTo>
                  <a:cubicBezTo>
                    <a:pt x="36382" y="27118"/>
                    <a:pt x="46542" y="33468"/>
                    <a:pt x="47812" y="41088"/>
                  </a:cubicBezTo>
                  <a:cubicBezTo>
                    <a:pt x="50352" y="48708"/>
                    <a:pt x="42732" y="71568"/>
                    <a:pt x="35112" y="75378"/>
                  </a:cubicBezTo>
                  <a:cubicBezTo>
                    <a:pt x="27492" y="79188"/>
                    <a:pt x="9712" y="74108"/>
                    <a:pt x="4632" y="67758"/>
                  </a:cubicBezTo>
                  <a:cubicBezTo>
                    <a:pt x="-448" y="61408"/>
                    <a:pt x="-1718" y="44898"/>
                    <a:pt x="4632" y="36008"/>
                  </a:cubicBezTo>
                  <a:cubicBezTo>
                    <a:pt x="13522" y="22038"/>
                    <a:pt x="45272" y="13148"/>
                    <a:pt x="78292" y="6798"/>
                  </a:cubicBezTo>
                  <a:cubicBezTo>
                    <a:pt x="139252" y="-4632"/>
                    <a:pt x="262442" y="448"/>
                    <a:pt x="343722" y="6798"/>
                  </a:cubicBezTo>
                  <a:cubicBezTo>
                    <a:pt x="413572" y="13148"/>
                    <a:pt x="513902" y="18228"/>
                    <a:pt x="540572" y="37278"/>
                  </a:cubicBezTo>
                  <a:cubicBezTo>
                    <a:pt x="550732" y="44898"/>
                    <a:pt x="554542" y="55058"/>
                    <a:pt x="553272" y="62678"/>
                  </a:cubicBezTo>
                  <a:cubicBezTo>
                    <a:pt x="552002" y="72838"/>
                    <a:pt x="544382" y="84268"/>
                    <a:pt x="527872" y="91888"/>
                  </a:cubicBezTo>
                  <a:cubicBezTo>
                    <a:pt x="473262" y="118558"/>
                    <a:pt x="172272" y="86808"/>
                    <a:pt x="90992" y="98238"/>
                  </a:cubicBezTo>
                  <a:cubicBezTo>
                    <a:pt x="59242" y="102048"/>
                    <a:pt x="40192" y="118558"/>
                    <a:pt x="24952" y="116018"/>
                  </a:cubicBezTo>
                  <a:cubicBezTo>
                    <a:pt x="14792" y="114748"/>
                    <a:pt x="3362" y="107128"/>
                    <a:pt x="822" y="99508"/>
                  </a:cubicBezTo>
                  <a:cubicBezTo>
                    <a:pt x="-1718" y="91888"/>
                    <a:pt x="13522" y="67758"/>
                    <a:pt x="13522" y="67758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1930" y="5687418"/>
            <a:ext cx="15944139" cy="1203090"/>
            <a:chOff x="0" y="0"/>
            <a:chExt cx="21258852" cy="1604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33917"/>
              <a:ext cx="21258852" cy="936286"/>
            </a:xfrm>
            <a:custGeom>
              <a:avLst/>
              <a:gdLst/>
              <a:ahLst/>
              <a:cxnLst/>
              <a:rect r="r" b="b" t="t" l="l"/>
              <a:pathLst>
                <a:path h="936286" w="21258852">
                  <a:moveTo>
                    <a:pt x="0" y="0"/>
                  </a:moveTo>
                  <a:lnTo>
                    <a:pt x="21258852" y="0"/>
                  </a:lnTo>
                  <a:lnTo>
                    <a:pt x="21258852" y="936286"/>
                  </a:lnTo>
                  <a:lnTo>
                    <a:pt x="0" y="936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529455" r="-33973" b="-81637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971723" y="0"/>
              <a:ext cx="1553991" cy="1604120"/>
            </a:xfrm>
            <a:custGeom>
              <a:avLst/>
              <a:gdLst/>
              <a:ahLst/>
              <a:cxnLst/>
              <a:rect r="r" b="b" t="t" l="l"/>
              <a:pathLst>
                <a:path h="1604120" w="1553991">
                  <a:moveTo>
                    <a:pt x="0" y="0"/>
                  </a:moveTo>
                  <a:lnTo>
                    <a:pt x="1553992" y="0"/>
                  </a:lnTo>
                  <a:lnTo>
                    <a:pt x="1553992" y="1604120"/>
                  </a:lnTo>
                  <a:lnTo>
                    <a:pt x="0" y="1604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337279" y="7108187"/>
            <a:ext cx="3613442" cy="2739720"/>
          </a:xfrm>
          <a:custGeom>
            <a:avLst/>
            <a:gdLst/>
            <a:ahLst/>
            <a:cxnLst/>
            <a:rect r="r" b="b" t="t" l="l"/>
            <a:pathLst>
              <a:path h="2739720" w="3613442">
                <a:moveTo>
                  <a:pt x="0" y="0"/>
                </a:moveTo>
                <a:lnTo>
                  <a:pt x="3613442" y="0"/>
                </a:lnTo>
                <a:lnTo>
                  <a:pt x="3613442" y="2739720"/>
                </a:lnTo>
                <a:lnTo>
                  <a:pt x="0" y="2739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9834" t="-1529455" r="-1146574" b="-8163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88975" y="1433517"/>
            <a:ext cx="10310050" cy="173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201"/>
              </a:lnSpc>
            </a:pPr>
            <a:r>
              <a:rPr lang="he-IL" sz="10144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איך ישנתם הלילה?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77499" y="6359245"/>
            <a:ext cx="3303580" cy="3324357"/>
          </a:xfrm>
          <a:custGeom>
            <a:avLst/>
            <a:gdLst/>
            <a:ahLst/>
            <a:cxnLst/>
            <a:rect r="r" b="b" t="t" l="l"/>
            <a:pathLst>
              <a:path h="3324357" w="3303580">
                <a:moveTo>
                  <a:pt x="0" y="0"/>
                </a:moveTo>
                <a:lnTo>
                  <a:pt x="3303580" y="0"/>
                </a:lnTo>
                <a:lnTo>
                  <a:pt x="3303580" y="3324357"/>
                </a:lnTo>
                <a:lnTo>
                  <a:pt x="0" y="33243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562245"/>
            <a:ext cx="12672075" cy="5695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498"/>
              </a:lnSpc>
            </a:pPr>
            <a:r>
              <a:rPr lang="he-IL" sz="4641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אֵיךְ זֶה עוֹבֵד?</a:t>
            </a:r>
          </a:p>
          <a:p>
            <a:pPr algn="ctr" rtl="true">
              <a:lnSpc>
                <a:spcPts val="6498"/>
              </a:lnSpc>
            </a:pPr>
            <a:r>
              <a:rPr lang="he-IL" sz="4641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הַגּוּף שֶׁלָּנוּ מְנַסֶּה לְהַתְאִים אֶת עַצְמוֹ לַקֶּצֶב שֶׁל הַמּוּזִיקָה. אֲנַחְנוּ נִבְנֶה רְשִׁימָה שֶׁל </a:t>
            </a:r>
            <a:r>
              <a:rPr lang="en-US" sz="4641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</a:rPr>
              <a:t>5</a:t>
            </a:r>
            <a:r>
              <a:rPr lang="he-IL" sz="4641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שִׁירִים שֶׁיַּעַזְרוּ לָנוּ לְהַרְגִּיעַ אֶת הַגּוּף שֶׁלָּנוּ, וְגַם אֶת הַמַּחְשָׁבוֹת וְהָרְגָשׁוֹת שֶׁלָּנוּ. </a:t>
            </a:r>
          </a:p>
          <a:p>
            <a:pPr algn="ctr" rtl="true">
              <a:lnSpc>
                <a:spcPts val="6498"/>
              </a:lnSpc>
            </a:pPr>
          </a:p>
          <a:p>
            <a:pPr algn="ctr" rtl="true">
              <a:lnSpc>
                <a:spcPts val="6498"/>
              </a:lnSpc>
            </a:pPr>
            <a:r>
              <a:rPr lang="ar-EG" sz="4641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5200" y="502404"/>
            <a:ext cx="17497599" cy="3904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0430"/>
              </a:lnSpc>
              <a:spcBef>
                <a:spcPct val="0"/>
              </a:spcBef>
            </a:pPr>
            <a:r>
              <a:rPr lang="he-IL" sz="745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הַמַּטָּרָה שֶׁלָּנוּ: </a:t>
            </a:r>
          </a:p>
          <a:p>
            <a:pPr algn="ctr" rtl="true">
              <a:lnSpc>
                <a:spcPts val="10430"/>
              </a:lnSpc>
              <a:spcBef>
                <a:spcPct val="0"/>
              </a:spcBef>
            </a:pPr>
            <a:r>
              <a:rPr lang="he-IL" sz="745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לִיצֹר יַחַד רְשִׁימַת שִׁירִים, </a:t>
            </a:r>
          </a:p>
          <a:p>
            <a:pPr algn="ctr" rtl="true">
              <a:lnSpc>
                <a:spcPts val="10430"/>
              </a:lnSpc>
              <a:spcBef>
                <a:spcPct val="0"/>
              </a:spcBef>
            </a:pPr>
            <a:r>
              <a:rPr lang="he-IL" sz="745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שֶׁנּוּכַל לִשְׁמֹעַ בִּרְגָעִים שֶׁל תְּחוּשַׁת מוּעָקָה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37306" y="1465028"/>
            <a:ext cx="15921880" cy="917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מִבְנֵה הָרְשִׁימָה שֶׁלָּנוּ:</a:t>
            </a: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הַשִּׁיר הָרִאשׁוֹן הוּא שִׁיר קִצְבִּי, </a:t>
            </a: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שֶׁפּוֹגֵשׁ אוֹתָנוּ בְּמַצַּב הַלַּחַץ.</a:t>
            </a:r>
          </a:p>
          <a:p>
            <a:pPr algn="ctr" rtl="true">
              <a:lnSpc>
                <a:spcPts val="9081"/>
              </a:lnSpc>
            </a:pP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הַשִּׁיר הַחֲמִישִׁי הוּא מַרְגִּיעַ וְנָעִים - </a:t>
            </a:r>
          </a:p>
          <a:p>
            <a:pPr algn="ctr" rtl="true">
              <a:lnSpc>
                <a:spcPts val="9081"/>
              </a:lnSpc>
            </a:pPr>
            <a:r>
              <a:rPr lang="he-IL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הַמַּצָּב שֶׁאֲנַחְנוּ רוֹצִים לְהַגִּיעַ אֵלָיו. </a:t>
            </a:r>
          </a:p>
          <a:p>
            <a:pPr algn="ctr" rtl="true">
              <a:lnSpc>
                <a:spcPts val="9081"/>
              </a:lnSpc>
            </a:pPr>
          </a:p>
          <a:p>
            <a:pPr algn="ctr" rtl="true">
              <a:lnSpc>
                <a:spcPts val="9081"/>
              </a:lnSpc>
            </a:pPr>
            <a:r>
              <a:rPr lang="ar-EG" sz="648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87478" y="2001818"/>
            <a:ext cx="3852482" cy="4114800"/>
          </a:xfrm>
          <a:custGeom>
            <a:avLst/>
            <a:gdLst/>
            <a:ahLst/>
            <a:cxnLst/>
            <a:rect r="r" b="b" t="t" l="l"/>
            <a:pathLst>
              <a:path h="4114800" w="3852482">
                <a:moveTo>
                  <a:pt x="0" y="0"/>
                </a:moveTo>
                <a:lnTo>
                  <a:pt x="3852482" y="0"/>
                </a:lnTo>
                <a:lnTo>
                  <a:pt x="38524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86678" y="1920756"/>
            <a:ext cx="14986015" cy="779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88"/>
              </a:lnSpc>
            </a:pPr>
          </a:p>
          <a:p>
            <a:pPr algn="r" rtl="true">
              <a:lnSpc>
                <a:spcPts val="4788"/>
              </a:lnSpc>
            </a:pP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בְּכָל שָׁלָב אֲ</a:t>
            </a: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נַחְנוּ נִשְׁמַע יַחַד שְׁנֵי שִׁירִים קְצָרִים.</a:t>
            </a:r>
          </a:p>
          <a:p>
            <a:pPr algn="r" rtl="true">
              <a:lnSpc>
                <a:spcPts val="4788"/>
              </a:lnSpc>
            </a:pPr>
          </a:p>
          <a:p>
            <a:pPr algn="r" rtl="true">
              <a:lnSpc>
                <a:spcPts val="4788"/>
              </a:lnSpc>
            </a:pP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לְכָל שִׁיר יֵשׁ סֵמֶל מִשֶּׁלּוֹ: </a:t>
            </a:r>
          </a:p>
          <a:p>
            <a:pPr algn="r" rtl="true">
              <a:lnSpc>
                <a:spcPts val="4788"/>
              </a:lnSpc>
            </a:pP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לַשִּׁיר הָרִאשׁוֹן יֵשׁ סֵמֶל שֶׁל לֵב (❤️) </a:t>
            </a:r>
          </a:p>
          <a:p>
            <a:pPr algn="r" rtl="true">
              <a:lnSpc>
                <a:spcPts val="4788"/>
              </a:lnSpc>
            </a:pP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וְלַשִּׁיר הַשֵּׁנִי יֵשׁ סֵמֶל שֶׁל לַיְק (👍).</a:t>
            </a:r>
          </a:p>
          <a:p>
            <a:pPr algn="r" rtl="true">
              <a:lnSpc>
                <a:spcPts val="4788"/>
              </a:lnSpc>
            </a:pPr>
          </a:p>
          <a:p>
            <a:pPr algn="r" rtl="true">
              <a:lnSpc>
                <a:spcPts val="4788"/>
              </a:lnSpc>
            </a:pP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בְּסוֹף הַשִּׁירִים, כָּל אֶחָד יַצְבִּיעַ לַסֵּמֶל שֶׁל הַשִּׁיר שֶׁהוּא הֲכִי הִתְחַבֵּר אֵלָיו, הַשִּׁיר שֶׁיְּקַבֵּל הֲכִי הַרְבֵּה הַצְבָּעוֹת יִכָּנֵס לָרְשִׁימָה הַכִּתָּתִית שֶׁלָּנוּ.</a:t>
            </a:r>
          </a:p>
          <a:p>
            <a:pPr algn="r" rtl="true">
              <a:lnSpc>
                <a:spcPts val="4788"/>
              </a:lnSpc>
            </a:pPr>
          </a:p>
          <a:p>
            <a:pPr algn="r" rtl="true">
              <a:lnSpc>
                <a:spcPts val="4788"/>
              </a:lnSpc>
            </a:pP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חָשׁוּב לִזְכֹּר:</a:t>
            </a:r>
          </a:p>
          <a:p>
            <a:pPr algn="r" rtl="true">
              <a:lnSpc>
                <a:spcPts val="4788"/>
              </a:lnSpc>
            </a:pPr>
            <a:r>
              <a:rPr lang="he-IL" sz="34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לְכָל אֶחָד מֵאִתָּנוּ יֵשׁ טַעַם קְצָת שׁוֹנֶה בְּמוּזִיקָה, וְזֶה בְּסֵדֶר גָּמוּר אִם לֹא כֻּלָּם יֹאהֲבוּ אֶת אוֹתוֹ הַשִּׁיר. הֲכִי חָשׁוּב שֶׁפָּשׁוּט נֶהֱנֶה מֵהַמּוּזִיקָה וּנְחַיֵּךְ יַחַד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62142" y="2401413"/>
            <a:ext cx="5156952" cy="3332680"/>
          </a:xfrm>
          <a:custGeom>
            <a:avLst/>
            <a:gdLst/>
            <a:ahLst/>
            <a:cxnLst/>
            <a:rect r="r" b="b" t="t" l="l"/>
            <a:pathLst>
              <a:path h="3332680" w="5156952">
                <a:moveTo>
                  <a:pt x="0" y="0"/>
                </a:moveTo>
                <a:lnTo>
                  <a:pt x="5156952" y="0"/>
                </a:lnTo>
                <a:lnTo>
                  <a:pt x="5156952" y="3332680"/>
                </a:lnTo>
                <a:lnTo>
                  <a:pt x="0" y="3332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08260" y="576047"/>
            <a:ext cx="12053357" cy="104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706"/>
              </a:lnSpc>
            </a:pPr>
            <a:r>
              <a:rPr lang="he-IL" b="true" sz="6219">
                <a:solidFill>
                  <a:srgbClr val="000000"/>
                </a:solidFill>
                <a:latin typeface="Heebo Heavy"/>
                <a:ea typeface="Heebo Heavy"/>
                <a:cs typeface="Heebo Heavy"/>
                <a:sym typeface="Heebo Heavy"/>
                <a:rtl val="true"/>
              </a:rPr>
              <a:t>אָז אֵיךְ נָכִין אֶת הָרְשִׁימָה שֶׁלָּנוּ יַחַד?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151067" y="3168404"/>
            <a:ext cx="1268027" cy="1109524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81799" y="2974555"/>
            <a:ext cx="1217024" cy="1303373"/>
          </a:xfrm>
          <a:custGeom>
            <a:avLst/>
            <a:gdLst/>
            <a:ahLst/>
            <a:cxnLst/>
            <a:rect r="r" b="b" t="t" l="l"/>
            <a:pathLst>
              <a:path h="1303373" w="1217024">
                <a:moveTo>
                  <a:pt x="0" y="0"/>
                </a:moveTo>
                <a:lnTo>
                  <a:pt x="1217024" y="0"/>
                </a:lnTo>
                <a:lnTo>
                  <a:pt x="1217024" y="1303373"/>
                </a:lnTo>
                <a:lnTo>
                  <a:pt x="0" y="1303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9303" y="6144867"/>
            <a:ext cx="6458080" cy="3769904"/>
          </a:xfrm>
          <a:custGeom>
            <a:avLst/>
            <a:gdLst/>
            <a:ahLst/>
            <a:cxnLst/>
            <a:rect r="r" b="b" t="t" l="l"/>
            <a:pathLst>
              <a:path h="3769904" w="6458080">
                <a:moveTo>
                  <a:pt x="0" y="0"/>
                </a:moveTo>
                <a:lnTo>
                  <a:pt x="6458080" y="0"/>
                </a:lnTo>
                <a:lnTo>
                  <a:pt x="6458080" y="3769904"/>
                </a:lnTo>
                <a:lnTo>
                  <a:pt x="0" y="376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5459" y="2366117"/>
            <a:ext cx="14717081" cy="2777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744"/>
              </a:lnSpc>
            </a:pPr>
            <a:r>
              <a:rPr lang="he-IL" sz="1624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קָדִימָה מַ</a:t>
            </a:r>
            <a:r>
              <a:rPr lang="he-IL" sz="16246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תְחִילִים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530230" y="5321065"/>
            <a:ext cx="8115300" cy="456129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969021" y="456566"/>
            <a:ext cx="14349957" cy="6994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9268"/>
              </a:lnSpc>
            </a:pPr>
            <a:r>
              <a:rPr lang="he-IL" sz="6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בְּחִירַת הַשִּׁיר הָרִאשׁוֹן: </a:t>
            </a:r>
          </a:p>
          <a:p>
            <a:pPr algn="ctr" rtl="true">
              <a:lnSpc>
                <a:spcPts val="9268"/>
              </a:lnSpc>
            </a:pPr>
            <a:r>
              <a:rPr lang="he-IL" sz="6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הַשִּׁיר הָרִאשׁוֹן יִהְיֶה בְּקֶצֶב מָהִיר </a:t>
            </a:r>
          </a:p>
          <a:p>
            <a:pPr algn="ctr" rtl="true">
              <a:lnSpc>
                <a:spcPts val="9268"/>
              </a:lnSpc>
            </a:pPr>
            <a:r>
              <a:rPr lang="he-IL" sz="66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מַתְאִים לְמַצַּב רוּחַ כּוֹעֵס/ מְתֻסְכָּל/ לָחוּץ </a:t>
            </a:r>
          </a:p>
          <a:p>
            <a:pPr algn="ctr" rtl="true">
              <a:lnSpc>
                <a:spcPts val="9268"/>
              </a:lnSpc>
            </a:pPr>
          </a:p>
          <a:p>
            <a:pPr algn="ctr" rtl="true">
              <a:lnSpc>
                <a:spcPts val="9268"/>
              </a:lnSpc>
            </a:pPr>
          </a:p>
          <a:p>
            <a:pPr algn="ctr" rtl="true">
              <a:lnSpc>
                <a:spcPts val="9268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30230" y="3239516"/>
            <a:ext cx="1493803" cy="1599789"/>
          </a:xfrm>
          <a:custGeom>
            <a:avLst/>
            <a:gdLst/>
            <a:ahLst/>
            <a:cxnLst/>
            <a:rect r="r" b="b" t="t" l="l"/>
            <a:pathLst>
              <a:path h="1599789" w="1493803">
                <a:moveTo>
                  <a:pt x="0" y="0"/>
                </a:moveTo>
                <a:lnTo>
                  <a:pt x="1493802" y="0"/>
                </a:lnTo>
                <a:lnTo>
                  <a:pt x="1493802" y="1599789"/>
                </a:lnTo>
                <a:lnTo>
                  <a:pt x="0" y="159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>
            <a:videoFile r:link="rId5"/>
          </p:nvPr>
        </p:nvPicPr>
        <p:blipFill>
          <a:blip r:embed="rId2"/>
          <a:stretch>
            <a:fillRect/>
          </a:stretch>
        </p:blipFill>
        <p:spPr>
          <a:xfrm rot="0">
            <a:off x="9576573" y="5321065"/>
            <a:ext cx="8115300" cy="4561293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6361482" y="3635362"/>
            <a:ext cx="1926518" cy="1685703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48000"/>
              </a:srgbClr>
            </a:gs>
            <a:gs pos="100000">
              <a:srgbClr val="94B9FF">
                <a:alpha val="66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88813" y="572633"/>
            <a:ext cx="15124088" cy="4007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008"/>
              </a:lnSpc>
            </a:pPr>
            <a:r>
              <a:rPr lang="he-IL" sz="57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 נִבְחַר עַכְשָׁו אֶת הַשִּׁיר הַשֵּׁנִי בָּרְשִׁימָה שֶׁלָּנוּ: </a:t>
            </a:r>
          </a:p>
          <a:p>
            <a:pPr algn="ctr" rtl="true">
              <a:lnSpc>
                <a:spcPts val="8008"/>
              </a:lnSpc>
            </a:pPr>
            <a:r>
              <a:rPr lang="he-IL" sz="57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הוּא יִהְיֶה קְצָת יוֹתֵר אִטִּי מֵהַשִּׁיר הָרִאשׁוֹן</a:t>
            </a:r>
          </a:p>
          <a:p>
            <a:pPr algn="ctr" rtl="true">
              <a:lnSpc>
                <a:spcPts val="8008"/>
              </a:lnSpc>
            </a:pPr>
            <a:r>
              <a:rPr lang="he-IL" sz="5720">
                <a:solidFill>
                  <a:srgbClr val="000000"/>
                </a:solidFill>
                <a:latin typeface="Ping Hebrew"/>
                <a:ea typeface="Ping Hebrew"/>
                <a:cs typeface="Ping Hebrew"/>
                <a:sym typeface="Ping Hebrew"/>
                <a:rtl val="true"/>
              </a:rPr>
              <a:t>וְהוּא יַתְאִים לְמַצַּב רוּחַ קְצָת יוֹתֵר חִיּוּבִי וְשָׂמֵחַ </a:t>
            </a:r>
          </a:p>
          <a:p>
            <a:pPr algn="ctr" rtl="true">
              <a:lnSpc>
                <a:spcPts val="8008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630712" y="4796986"/>
            <a:ext cx="7177703" cy="5383277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6043269" y="3111282"/>
            <a:ext cx="1926518" cy="1685703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81799" y="2980455"/>
            <a:ext cx="1493803" cy="1599789"/>
          </a:xfrm>
          <a:custGeom>
            <a:avLst/>
            <a:gdLst/>
            <a:ahLst/>
            <a:cxnLst/>
            <a:rect r="r" b="b" t="t" l="l"/>
            <a:pathLst>
              <a:path h="1599789" w="1493803">
                <a:moveTo>
                  <a:pt x="0" y="0"/>
                </a:moveTo>
                <a:lnTo>
                  <a:pt x="1493802" y="0"/>
                </a:lnTo>
                <a:lnTo>
                  <a:pt x="1493802" y="1599789"/>
                </a:lnTo>
                <a:lnTo>
                  <a:pt x="0" y="159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>
            <a:videoFile r:link="rId5"/>
          </p:nvPr>
        </p:nvPicPr>
        <p:blipFill>
          <a:blip r:embed="rId2"/>
          <a:stretch>
            <a:fillRect/>
          </a:stretch>
        </p:blipFill>
        <p:spPr>
          <a:xfrm rot="0">
            <a:off x="8650857" y="5143500"/>
            <a:ext cx="8355670" cy="4696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DAHDcneRPeg</dc:identifier>
  <dcterms:modified xsi:type="dcterms:W3CDTF">2011-08-01T06:04:30Z</dcterms:modified>
  <cp:revision>1</cp:revision>
  <dc:title>פלייליסט שירי דיסני - כיתות א׳ - ב׳</dc:title>
</cp:coreProperties>
</file>