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Ping Hebrew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www.youtube.com/watch?v=viQh8rfFiuo&amp;list=RDviQh8rfFiuo&amp;start_radio=1" TargetMode="External" Type="http://schemas.openxmlformats.org/officeDocument/2006/relationships/video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www.youtube.com/watch?v=1UcEs_X6hx8&amp;list=RD1UcEs_X6hx8&amp;start_radio=1" TargetMode="External" Type="http://schemas.openxmlformats.org/officeDocument/2006/relationships/video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www.youtube.com/watch?v=4UZKMB34pRQ&amp;list=RD4UZKMB34pRQ&amp;start_radio=1" TargetMode="External" Type="http://schemas.openxmlformats.org/officeDocument/2006/relationships/video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www.youtube.com/watch?v=4RzqFEUTCeU&amp;list=RD4RzqFEUTCeU&amp;start_radio=1" TargetMode="External" Type="http://schemas.openxmlformats.org/officeDocument/2006/relationships/video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www.youtube.com/watch?v=5v5eBf2KwF8" TargetMode="External" Type="http://schemas.openxmlformats.org/officeDocument/2006/relationships/video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www.youtube.com/watch?v=qCSXJeEqawE&amp;list=RDqCSXJeEqawE&amp;start_radio=1" TargetMode="External" Type="http://schemas.openxmlformats.org/officeDocument/2006/relationships/video"/><Relationship Id="rId4" Target="https://www.youtube.com/watch?v=yebNIHKAC4A" TargetMode="External" Type="http://schemas.openxmlformats.org/officeDocument/2006/relationships/vide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27364" y="1662832"/>
            <a:ext cx="15033271" cy="1625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365"/>
              </a:lnSpc>
            </a:pPr>
            <a:r>
              <a:rPr lang="he-IL" sz="954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פלייליסט שירים לוויסות רגשי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51646" y="7736439"/>
            <a:ext cx="12184707" cy="2077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</a:pP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פרוטוקול </a:t>
            </a:r>
            <a:r>
              <a:rPr lang="en-US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18</a:t>
            </a: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מאת ד”ר אפרת רוגינסקי</a:t>
            </a:r>
          </a:p>
          <a:p>
            <a:pPr algn="ctr" rtl="true">
              <a:lnSpc>
                <a:spcPts val="8334"/>
              </a:lnSpc>
            </a:pP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מתוך “פרוטוקולים של כוחות ותקווה”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41933" y="3303153"/>
            <a:ext cx="10294416" cy="1625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365"/>
              </a:lnSpc>
            </a:pPr>
            <a:r>
              <a:rPr lang="he-IL" sz="954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לחץ                  רוגע </a:t>
            </a:r>
          </a:p>
        </p:txBody>
      </p:sp>
      <p:sp>
        <p:nvSpPr>
          <p:cNvPr name="AutoShape 5" id="5"/>
          <p:cNvSpPr/>
          <p:nvPr/>
        </p:nvSpPr>
        <p:spPr>
          <a:xfrm flipH="true">
            <a:off x="7490714" y="4225382"/>
            <a:ext cx="3306572" cy="0"/>
          </a:xfrm>
          <a:prstGeom prst="line">
            <a:avLst/>
          </a:prstGeom>
          <a:ln cap="flat" w="38100">
            <a:solidFill>
              <a:srgbClr val="512FA5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1902079" y="5158634"/>
            <a:ext cx="2234270" cy="2462006"/>
          </a:xfrm>
          <a:custGeom>
            <a:avLst/>
            <a:gdLst/>
            <a:ahLst/>
            <a:cxnLst/>
            <a:rect r="r" b="b" t="t" l="l"/>
            <a:pathLst>
              <a:path h="2462006" w="2234270">
                <a:moveTo>
                  <a:pt x="0" y="0"/>
                </a:moveTo>
                <a:lnTo>
                  <a:pt x="2234270" y="0"/>
                </a:lnTo>
                <a:lnTo>
                  <a:pt x="2234270" y="2462006"/>
                </a:lnTo>
                <a:lnTo>
                  <a:pt x="0" y="246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52146" y="5233616"/>
            <a:ext cx="2605118" cy="2312042"/>
          </a:xfrm>
          <a:custGeom>
            <a:avLst/>
            <a:gdLst/>
            <a:ahLst/>
            <a:cxnLst/>
            <a:rect r="r" b="b" t="t" l="l"/>
            <a:pathLst>
              <a:path h="2312042" w="2605118">
                <a:moveTo>
                  <a:pt x="0" y="0"/>
                </a:moveTo>
                <a:lnTo>
                  <a:pt x="2605118" y="0"/>
                </a:lnTo>
                <a:lnTo>
                  <a:pt x="2605118" y="2312042"/>
                </a:lnTo>
                <a:lnTo>
                  <a:pt x="0" y="2312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65789" y="171701"/>
            <a:ext cx="14287088" cy="410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בחירת השיר החמישי: </a:t>
            </a:r>
          </a:p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קצב איטי; מצב הרוח הכללי רגוע וחיובי</a:t>
            </a:r>
          </a:p>
          <a:p>
            <a:pPr algn="ctr" rtl="true">
              <a:lnSpc>
                <a:spcPts val="6888"/>
              </a:lnSpc>
            </a:pPr>
          </a:p>
          <a:p>
            <a:pPr algn="ctr" rtl="true">
              <a:lnSpc>
                <a:spcPts val="6048"/>
              </a:lnSpc>
            </a:pPr>
            <a:r>
              <a:rPr lang="he-IL" sz="43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לדוגמא: "חלום הוא משאלה שהלב מבקש" (מתוך הסרט סינדרלה)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4449014" y="4542774"/>
            <a:ext cx="9389972" cy="5277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5239" y="269769"/>
            <a:ext cx="15237522" cy="332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בחירת השיר השלישי: </a:t>
            </a:r>
          </a:p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קצב בינוני; מצב הרוח הכללי רגוע וחיובי</a:t>
            </a:r>
          </a:p>
          <a:p>
            <a:pPr algn="ctr" rtl="true">
              <a:lnSpc>
                <a:spcPts val="6888"/>
              </a:lnSpc>
            </a:pPr>
          </a:p>
          <a:p>
            <a:pPr algn="ctr" rtl="true">
              <a:lnSpc>
                <a:spcPts val="5908"/>
              </a:lnSpc>
            </a:pPr>
            <a:r>
              <a:rPr lang="he-IL" sz="42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לדוגמא: “אני חבר שלך” (מתוך הסרט צעצוע של סיפור)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4425863" y="4489227"/>
            <a:ext cx="9436273" cy="5303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30712" y="308044"/>
            <a:ext cx="17026575" cy="332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בחירת השיר השני: </a:t>
            </a:r>
          </a:p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קצת יותר איטי משיר מס' </a:t>
            </a:r>
            <a:r>
              <a:rPr lang="en-US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1</a:t>
            </a: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; מצב הרוח הכללי נרגש וחיובי יותר</a:t>
            </a:r>
          </a:p>
          <a:p>
            <a:pPr algn="ctr" rtl="true">
              <a:lnSpc>
                <a:spcPts val="6888"/>
              </a:lnSpc>
            </a:pPr>
          </a:p>
          <a:p>
            <a:pPr algn="ctr" rtl="true">
              <a:lnSpc>
                <a:spcPts val="5908"/>
              </a:lnSpc>
            </a:pPr>
            <a:r>
              <a:rPr lang="he-IL" sz="42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לדוגמא: “שיר ארוחת הערב” (מתוך הסרט היפה והחיה)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5194824" y="4249815"/>
            <a:ext cx="7609758" cy="57073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7015" y="365660"/>
            <a:ext cx="13029160" cy="332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בחירת השיר הרביעי: </a:t>
            </a:r>
          </a:p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קצב איטי; מצב הרוח הכללי רגוע וחיובי</a:t>
            </a:r>
          </a:p>
          <a:p>
            <a:pPr algn="ctr" rtl="true">
              <a:lnSpc>
                <a:spcPts val="6888"/>
              </a:lnSpc>
            </a:pPr>
          </a:p>
          <a:p>
            <a:pPr algn="ctr" rtl="true">
              <a:lnSpc>
                <a:spcPts val="5908"/>
              </a:lnSpc>
            </a:pPr>
            <a:r>
              <a:rPr lang="he-IL" sz="42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לדוגמא: “אהבה יש באוויר” (מתוך הסרט מלך האריות)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5211491" y="4211265"/>
            <a:ext cx="7865018" cy="58987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143500"/>
            <a:ext cx="4651908" cy="4593759"/>
          </a:xfrm>
          <a:custGeom>
            <a:avLst/>
            <a:gdLst/>
            <a:ahLst/>
            <a:cxnLst/>
            <a:rect r="r" b="b" t="t" l="l"/>
            <a:pathLst>
              <a:path h="4593759" w="4651908">
                <a:moveTo>
                  <a:pt x="0" y="0"/>
                </a:moveTo>
                <a:lnTo>
                  <a:pt x="4651908" y="0"/>
                </a:lnTo>
                <a:lnTo>
                  <a:pt x="4651908" y="4593759"/>
                </a:lnTo>
                <a:lnTo>
                  <a:pt x="0" y="4593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47785" y="895350"/>
            <a:ext cx="14392429" cy="7163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848"/>
              </a:lnSpc>
            </a:pPr>
            <a:r>
              <a:rPr lang="he-IL" sz="63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עכשיו אתם יודעים בעצמכם איך לבנות פלייליסט לוויסות רגשי!</a:t>
            </a:r>
          </a:p>
          <a:p>
            <a:pPr algn="ctr" rtl="true">
              <a:lnSpc>
                <a:spcPts val="7868"/>
              </a:lnSpc>
            </a:pPr>
          </a:p>
          <a:p>
            <a:pPr algn="r" rtl="true">
              <a:lnSpc>
                <a:spcPts val="7868"/>
              </a:lnSpc>
            </a:pPr>
          </a:p>
          <a:p>
            <a:pPr algn="r" rtl="true">
              <a:lnSpc>
                <a:spcPts val="7868"/>
              </a:lnSpc>
            </a:pPr>
            <a:r>
              <a:rPr lang="he-IL" sz="5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מה אפשר לעשות עם זה?</a:t>
            </a:r>
          </a:p>
          <a:p>
            <a:pPr algn="r" rtl="true">
              <a:lnSpc>
                <a:spcPts val="7868"/>
              </a:lnSpc>
            </a:pPr>
            <a:r>
              <a:rPr lang="he-IL" sz="5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באלו דרכים נוספות אנחנו </a:t>
            </a:r>
          </a:p>
          <a:p>
            <a:pPr algn="r" rtl="true">
              <a:lnSpc>
                <a:spcPts val="7868"/>
              </a:lnSpc>
            </a:pPr>
            <a:r>
              <a:rPr lang="he-IL" sz="5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יכולים להשתמש בזה?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86937" y="2382695"/>
            <a:ext cx="13551960" cy="5416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159"/>
              </a:lnSpc>
            </a:pPr>
            <a:r>
              <a:rPr lang="he-IL" sz="511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המטרה: ליצור פלייליסט של שירים, שנוכל לשמוע ברגעים של תחושת מועקה וחוסר איזון.</a:t>
            </a:r>
          </a:p>
          <a:p>
            <a:pPr algn="ctr" rtl="true">
              <a:lnSpc>
                <a:spcPts val="5759"/>
              </a:lnSpc>
            </a:pPr>
          </a:p>
          <a:p>
            <a:pPr algn="ctr" rtl="true">
              <a:lnSpc>
                <a:spcPts val="5759"/>
              </a:lnSpc>
            </a:pPr>
            <a:r>
              <a:rPr lang="he-IL" sz="411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איך זה עובד?</a:t>
            </a:r>
          </a:p>
          <a:p>
            <a:pPr algn="ctr" rtl="true">
              <a:lnSpc>
                <a:spcPts val="5759"/>
              </a:lnSpc>
            </a:pPr>
            <a:r>
              <a:rPr lang="he-IL" sz="411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הגוף שלנו מנסה להסתנכרן לקצב של המוזיקה. אנחנו נבנה פלייליסט של </a:t>
            </a:r>
            <a:r>
              <a:rPr lang="en-US" sz="411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5</a:t>
            </a:r>
            <a:r>
              <a:rPr lang="he-IL" sz="411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שירים שיעזרו לנו להרגיע את הגוף שלנו, וגם את המחשבות והרגשות שלנו.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09166" y="6572474"/>
            <a:ext cx="2879534" cy="2771551"/>
          </a:xfrm>
          <a:custGeom>
            <a:avLst/>
            <a:gdLst/>
            <a:ahLst/>
            <a:cxnLst/>
            <a:rect r="r" b="b" t="t" l="l"/>
            <a:pathLst>
              <a:path h="2771551" w="2879534">
                <a:moveTo>
                  <a:pt x="0" y="0"/>
                </a:moveTo>
                <a:lnTo>
                  <a:pt x="2879533" y="0"/>
                </a:lnTo>
                <a:lnTo>
                  <a:pt x="2879533" y="2771551"/>
                </a:lnTo>
                <a:lnTo>
                  <a:pt x="0" y="277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75810" y="4417551"/>
            <a:ext cx="7136380" cy="1309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0799"/>
              </a:lnSpc>
            </a:pPr>
            <a:r>
              <a:rPr lang="he-IL" sz="771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ועכשיו תורכם!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83060" y="1644447"/>
            <a:ext cx="15921880" cy="6874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מבנה הפלייליסט:</a:t>
            </a:r>
          </a:p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השיר הראשון הוא שיר קצבי, </a:t>
            </a:r>
          </a:p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שפוגש אותנו במצב הלחץ.</a:t>
            </a:r>
          </a:p>
          <a:p>
            <a:pPr algn="ctr" rtl="true">
              <a:lnSpc>
                <a:spcPts val="9081"/>
              </a:lnSpc>
            </a:pPr>
          </a:p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השיר החמישי הוא מרגיע ומערסל - </a:t>
            </a:r>
          </a:p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המצב שאנחנו רוצים להגיע אליו.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8646" y="2961272"/>
            <a:ext cx="17070708" cy="419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1">
              <a:lnSpc>
                <a:spcPts val="6711"/>
              </a:lnSpc>
            </a:pP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שיר מס' </a:t>
            </a:r>
            <a:r>
              <a:rPr lang="en-US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1</a:t>
            </a: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: קצב מהיר; תואם תחושות של כעס/תסכול/חרדה/היפראקטיביות</a:t>
            </a:r>
          </a:p>
          <a:p>
            <a:pPr algn="r" rtl="true" marL="0" indent="0" lvl="1">
              <a:lnSpc>
                <a:spcPts val="6711"/>
              </a:lnSpc>
            </a:pP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שיר מס' </a:t>
            </a:r>
            <a:r>
              <a:rPr lang="en-US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2</a:t>
            </a: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: קצת יותר איטי משיר מס' </a:t>
            </a:r>
            <a:r>
              <a:rPr lang="en-US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1</a:t>
            </a: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; מצב הרוח הכללי נרגש וחיובי יותר</a:t>
            </a:r>
          </a:p>
          <a:p>
            <a:pPr algn="r" rtl="true" marL="0" indent="0" lvl="1">
              <a:lnSpc>
                <a:spcPts val="6711"/>
              </a:lnSpc>
            </a:pP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שיר מס' </a:t>
            </a:r>
            <a:r>
              <a:rPr lang="en-US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3</a:t>
            </a: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: קצב בינוני; מצב הרוח הכללי רגוע וחיובי</a:t>
            </a:r>
          </a:p>
          <a:p>
            <a:pPr algn="r" rtl="true" marL="0" indent="0" lvl="1">
              <a:lnSpc>
                <a:spcPts val="6711"/>
              </a:lnSpc>
            </a:pP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שיר מס' </a:t>
            </a:r>
            <a:r>
              <a:rPr lang="en-US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4</a:t>
            </a: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: קצב איטי; מצב הרוח הכללי רגוע וחיובי</a:t>
            </a:r>
          </a:p>
          <a:p>
            <a:pPr algn="r" rtl="true" marL="0" indent="0" lvl="1">
              <a:lnSpc>
                <a:spcPts val="6711"/>
              </a:lnSpc>
            </a:pP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שיר מס' </a:t>
            </a:r>
            <a:r>
              <a:rPr lang="en-US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5</a:t>
            </a:r>
            <a:r>
              <a:rPr lang="he-IL" sz="416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: קצב איטי; מצב הרוח הכללי רגוע וחיובי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7259" y="4239198"/>
            <a:ext cx="12833482" cy="1713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לכן נתחיל בבחירת השיר הראשון נקפוץ לאחרון, ואז האמצעי (</a:t>
            </a:r>
            <a:r>
              <a:rPr lang="en-US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3</a:t>
            </a: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), ונמלא את החסר (</a:t>
            </a:r>
            <a:r>
              <a:rPr lang="en-US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2</a:t>
            </a:r>
            <a:r>
              <a:rPr lang="ar-EG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, </a:t>
            </a:r>
            <a:r>
              <a:rPr lang="en-US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4</a:t>
            </a:r>
            <a:r>
              <a:rPr lang="ar-EG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).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96061" y="1456600"/>
            <a:ext cx="1714107" cy="784763"/>
          </a:xfrm>
          <a:custGeom>
            <a:avLst/>
            <a:gdLst/>
            <a:ahLst/>
            <a:cxnLst/>
            <a:rect r="r" b="b" t="t" l="l"/>
            <a:pathLst>
              <a:path h="784763" w="1714107">
                <a:moveTo>
                  <a:pt x="0" y="0"/>
                </a:moveTo>
                <a:lnTo>
                  <a:pt x="1714107" y="0"/>
                </a:lnTo>
                <a:lnTo>
                  <a:pt x="1714107" y="784763"/>
                </a:lnTo>
                <a:lnTo>
                  <a:pt x="0" y="78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2921" t="-59199" r="0" b="-150529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2078" y="2595941"/>
            <a:ext cx="5038089" cy="867968"/>
          </a:xfrm>
          <a:custGeom>
            <a:avLst/>
            <a:gdLst/>
            <a:ahLst/>
            <a:cxnLst/>
            <a:rect r="r" b="b" t="t" l="l"/>
            <a:pathLst>
              <a:path h="867968" w="5038089">
                <a:moveTo>
                  <a:pt x="0" y="0"/>
                </a:moveTo>
                <a:lnTo>
                  <a:pt x="5038090" y="0"/>
                </a:lnTo>
                <a:lnTo>
                  <a:pt x="5038090" y="867968"/>
                </a:lnTo>
                <a:lnTo>
                  <a:pt x="0" y="867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40176" r="0" b="-4970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4832" y="3654349"/>
            <a:ext cx="3306291" cy="1543837"/>
          </a:xfrm>
          <a:custGeom>
            <a:avLst/>
            <a:gdLst/>
            <a:ahLst/>
            <a:cxnLst/>
            <a:rect r="r" b="b" t="t" l="l"/>
            <a:pathLst>
              <a:path h="1543837" w="3306291">
                <a:moveTo>
                  <a:pt x="0" y="0"/>
                </a:moveTo>
                <a:lnTo>
                  <a:pt x="3306291" y="0"/>
                </a:lnTo>
                <a:lnTo>
                  <a:pt x="3306291" y="1543837"/>
                </a:lnTo>
                <a:lnTo>
                  <a:pt x="0" y="1543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52323" r="0" b="-22358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33090" y="7533003"/>
            <a:ext cx="3768229" cy="2581140"/>
          </a:xfrm>
          <a:custGeom>
            <a:avLst/>
            <a:gdLst/>
            <a:ahLst/>
            <a:cxnLst/>
            <a:rect r="r" b="b" t="t" l="l"/>
            <a:pathLst>
              <a:path h="2581140" w="3768229">
                <a:moveTo>
                  <a:pt x="0" y="0"/>
                </a:moveTo>
                <a:lnTo>
                  <a:pt x="3768229" y="0"/>
                </a:lnTo>
                <a:lnTo>
                  <a:pt x="3768229" y="2581141"/>
                </a:lnTo>
                <a:lnTo>
                  <a:pt x="0" y="2581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575" r="0" b="-20184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0653" y="5360111"/>
            <a:ext cx="2971110" cy="3100420"/>
          </a:xfrm>
          <a:custGeom>
            <a:avLst/>
            <a:gdLst/>
            <a:ahLst/>
            <a:cxnLst/>
            <a:rect r="r" b="b" t="t" l="l"/>
            <a:pathLst>
              <a:path h="3100420" w="2971110">
                <a:moveTo>
                  <a:pt x="0" y="0"/>
                </a:moveTo>
                <a:lnTo>
                  <a:pt x="2971111" y="0"/>
                </a:lnTo>
                <a:lnTo>
                  <a:pt x="2971111" y="3100420"/>
                </a:lnTo>
                <a:lnTo>
                  <a:pt x="0" y="3100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530" t="-38221" r="-11700" b="-12207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19703" y="2595941"/>
            <a:ext cx="887018" cy="88701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0996" y="3625774"/>
            <a:ext cx="544116" cy="54411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57803" y="7686864"/>
            <a:ext cx="978168" cy="764141"/>
            <a:chOff x="0" y="0"/>
            <a:chExt cx="1040455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40455" cy="812800"/>
            </a:xfrm>
            <a:custGeom>
              <a:avLst/>
              <a:gdLst/>
              <a:ahLst/>
              <a:cxnLst/>
              <a:rect r="r" b="b" t="t" l="l"/>
              <a:pathLst>
                <a:path h="812800" w="1040455">
                  <a:moveTo>
                    <a:pt x="520227" y="0"/>
                  </a:moveTo>
                  <a:cubicBezTo>
                    <a:pt x="232914" y="0"/>
                    <a:pt x="0" y="181951"/>
                    <a:pt x="0" y="406400"/>
                  </a:cubicBezTo>
                  <a:cubicBezTo>
                    <a:pt x="0" y="630849"/>
                    <a:pt x="232914" y="812800"/>
                    <a:pt x="520227" y="812800"/>
                  </a:cubicBezTo>
                  <a:cubicBezTo>
                    <a:pt x="807541" y="812800"/>
                    <a:pt x="1040455" y="630849"/>
                    <a:pt x="1040455" y="406400"/>
                  </a:cubicBezTo>
                  <a:cubicBezTo>
                    <a:pt x="1040455" y="181951"/>
                    <a:pt x="807541" y="0"/>
                    <a:pt x="520227" y="0"/>
                  </a:cubicBezTo>
                  <a:close/>
                </a:path>
              </a:pathLst>
            </a:custGeom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97543" y="28575"/>
              <a:ext cx="84537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833861" y="8660556"/>
            <a:ext cx="2807516" cy="1123006"/>
          </a:xfrm>
          <a:custGeom>
            <a:avLst/>
            <a:gdLst/>
            <a:ahLst/>
            <a:cxnLst/>
            <a:rect r="r" b="b" t="t" l="l"/>
            <a:pathLst>
              <a:path h="1123006" w="2807516">
                <a:moveTo>
                  <a:pt x="0" y="0"/>
                </a:moveTo>
                <a:lnTo>
                  <a:pt x="2807516" y="0"/>
                </a:lnTo>
                <a:lnTo>
                  <a:pt x="2807516" y="1123006"/>
                </a:lnTo>
                <a:lnTo>
                  <a:pt x="0" y="11230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237619" y="230006"/>
            <a:ext cx="7469862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  <a:spcBef>
                <a:spcPct val="0"/>
              </a:spcBef>
            </a:pP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בניית פלייליסט ביוטיוב: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40627" y="1281647"/>
            <a:ext cx="12602316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1285260" indent="-642630" lvl="1">
              <a:lnSpc>
                <a:spcPts val="8334"/>
              </a:lnSpc>
              <a:spcBef>
                <a:spcPct val="0"/>
              </a:spcBef>
              <a:buAutoNum type="arabicPeriod" startAt="1"/>
            </a:pP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נכנסים לאתר\אפליקציית יוטיוב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702527" y="2462591"/>
            <a:ext cx="12602316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  <a:spcBef>
                <a:spcPct val="0"/>
              </a:spcBef>
            </a:pPr>
            <a:r>
              <a:rPr lang="en-US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2</a:t>
            </a: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. בוחרים בשורה למטה ב”הדף שלי”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071739" y="3672785"/>
            <a:ext cx="14503159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  <a:spcBef>
                <a:spcPct val="0"/>
              </a:spcBef>
            </a:pPr>
            <a:r>
              <a:rPr lang="en-US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3</a:t>
            </a: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. ליד הכותרת פלייליסטים לוחצים על +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53023" y="5188661"/>
            <a:ext cx="14503159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  <a:spcBef>
                <a:spcPct val="0"/>
              </a:spcBef>
            </a:pPr>
            <a:r>
              <a:rPr lang="en-US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4</a:t>
            </a: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. קוראים לפלייליסט בשם ולוחצים “יצירה”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08141" y="6523353"/>
            <a:ext cx="10286117" cy="3134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  <a:spcBef>
                <a:spcPct val="0"/>
              </a:spcBef>
            </a:pPr>
            <a:r>
              <a:rPr lang="en-US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5</a:t>
            </a: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. לוחצים על הוספת סרטונים, מחפשים שם של שיר ולוחצים שמירה בפלייליסט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535930" y="8385392"/>
            <a:ext cx="481012" cy="143828"/>
            <a:chOff x="0" y="0"/>
            <a:chExt cx="641350" cy="1917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50514" y="47837"/>
              <a:ext cx="540174" cy="93664"/>
            </a:xfrm>
            <a:custGeom>
              <a:avLst/>
              <a:gdLst/>
              <a:ahLst/>
              <a:cxnLst/>
              <a:rect r="r" b="b" t="t" l="l"/>
              <a:pathLst>
                <a:path h="93664" w="540174">
                  <a:moveTo>
                    <a:pt x="12986" y="44873"/>
                  </a:moveTo>
                  <a:cubicBezTo>
                    <a:pt x="169196" y="15663"/>
                    <a:pt x="331756" y="33443"/>
                    <a:pt x="380016" y="23283"/>
                  </a:cubicBezTo>
                  <a:cubicBezTo>
                    <a:pt x="397796" y="19473"/>
                    <a:pt x="400336" y="10583"/>
                    <a:pt x="415576" y="6773"/>
                  </a:cubicBezTo>
                  <a:cubicBezTo>
                    <a:pt x="439706" y="1693"/>
                    <a:pt x="493046" y="-3387"/>
                    <a:pt x="513366" y="2963"/>
                  </a:cubicBezTo>
                  <a:cubicBezTo>
                    <a:pt x="526066" y="6773"/>
                    <a:pt x="536226" y="13123"/>
                    <a:pt x="538766" y="20743"/>
                  </a:cubicBezTo>
                  <a:cubicBezTo>
                    <a:pt x="541306" y="28363"/>
                    <a:pt x="533686" y="44873"/>
                    <a:pt x="527336" y="49953"/>
                  </a:cubicBezTo>
                  <a:cubicBezTo>
                    <a:pt x="522256" y="53763"/>
                    <a:pt x="510826" y="53763"/>
                    <a:pt x="504476" y="51223"/>
                  </a:cubicBezTo>
                  <a:cubicBezTo>
                    <a:pt x="498126" y="48683"/>
                    <a:pt x="489236" y="39793"/>
                    <a:pt x="489236" y="32173"/>
                  </a:cubicBezTo>
                  <a:cubicBezTo>
                    <a:pt x="489236" y="23283"/>
                    <a:pt x="503206" y="4233"/>
                    <a:pt x="510826" y="2963"/>
                  </a:cubicBezTo>
                  <a:cubicBezTo>
                    <a:pt x="519716" y="1693"/>
                    <a:pt x="538766" y="18203"/>
                    <a:pt x="540036" y="25823"/>
                  </a:cubicBezTo>
                  <a:cubicBezTo>
                    <a:pt x="541306" y="34713"/>
                    <a:pt x="533686" y="44873"/>
                    <a:pt x="522256" y="52493"/>
                  </a:cubicBezTo>
                  <a:cubicBezTo>
                    <a:pt x="499396" y="66463"/>
                    <a:pt x="438436" y="69003"/>
                    <a:pt x="383826" y="72813"/>
                  </a:cubicBezTo>
                  <a:cubicBezTo>
                    <a:pt x="307626" y="79163"/>
                    <a:pt x="170466" y="67733"/>
                    <a:pt x="105696" y="74083"/>
                  </a:cubicBezTo>
                  <a:cubicBezTo>
                    <a:pt x="70136" y="79163"/>
                    <a:pt x="42196" y="96943"/>
                    <a:pt x="24416" y="93133"/>
                  </a:cubicBezTo>
                  <a:cubicBezTo>
                    <a:pt x="12986" y="90593"/>
                    <a:pt x="2826" y="82973"/>
                    <a:pt x="286" y="75353"/>
                  </a:cubicBezTo>
                  <a:cubicBezTo>
                    <a:pt x="-2254" y="67733"/>
                    <a:pt x="12986" y="44873"/>
                    <a:pt x="12986" y="44873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5506403" y="8355865"/>
            <a:ext cx="491490" cy="159067"/>
            <a:chOff x="0" y="0"/>
            <a:chExt cx="655320" cy="21209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49978" y="44002"/>
              <a:ext cx="553508" cy="116283"/>
            </a:xfrm>
            <a:custGeom>
              <a:avLst/>
              <a:gdLst/>
              <a:ahLst/>
              <a:cxnLst/>
              <a:rect r="r" b="b" t="t" l="l"/>
              <a:pathLst>
                <a:path h="116283" w="553508">
                  <a:moveTo>
                    <a:pt x="13522" y="67758"/>
                  </a:moveTo>
                  <a:cubicBezTo>
                    <a:pt x="136712" y="37278"/>
                    <a:pt x="464372" y="69028"/>
                    <a:pt x="511362" y="49978"/>
                  </a:cubicBezTo>
                  <a:cubicBezTo>
                    <a:pt x="522792" y="46168"/>
                    <a:pt x="522792" y="34738"/>
                    <a:pt x="527872" y="34738"/>
                  </a:cubicBezTo>
                  <a:cubicBezTo>
                    <a:pt x="535492" y="34738"/>
                    <a:pt x="553272" y="48708"/>
                    <a:pt x="553272" y="57598"/>
                  </a:cubicBezTo>
                  <a:cubicBezTo>
                    <a:pt x="554542" y="65218"/>
                    <a:pt x="546922" y="79188"/>
                    <a:pt x="534222" y="84268"/>
                  </a:cubicBezTo>
                  <a:cubicBezTo>
                    <a:pt x="505012" y="98238"/>
                    <a:pt x="411032" y="62678"/>
                    <a:pt x="342452" y="57598"/>
                  </a:cubicBezTo>
                  <a:cubicBezTo>
                    <a:pt x="261172" y="52518"/>
                    <a:pt x="135442" y="49978"/>
                    <a:pt x="78292" y="57598"/>
                  </a:cubicBezTo>
                  <a:cubicBezTo>
                    <a:pt x="50352" y="61408"/>
                    <a:pt x="28762" y="79188"/>
                    <a:pt x="16062" y="75378"/>
                  </a:cubicBezTo>
                  <a:cubicBezTo>
                    <a:pt x="8442" y="72838"/>
                    <a:pt x="2092" y="63948"/>
                    <a:pt x="822" y="57598"/>
                  </a:cubicBezTo>
                  <a:cubicBezTo>
                    <a:pt x="-1718" y="51248"/>
                    <a:pt x="2092" y="39818"/>
                    <a:pt x="5902" y="34738"/>
                  </a:cubicBezTo>
                  <a:cubicBezTo>
                    <a:pt x="10982" y="29658"/>
                    <a:pt x="22412" y="25848"/>
                    <a:pt x="28762" y="27118"/>
                  </a:cubicBezTo>
                  <a:cubicBezTo>
                    <a:pt x="36382" y="27118"/>
                    <a:pt x="46542" y="33468"/>
                    <a:pt x="47812" y="41088"/>
                  </a:cubicBezTo>
                  <a:cubicBezTo>
                    <a:pt x="50352" y="48708"/>
                    <a:pt x="42732" y="71568"/>
                    <a:pt x="35112" y="75378"/>
                  </a:cubicBezTo>
                  <a:cubicBezTo>
                    <a:pt x="27492" y="79188"/>
                    <a:pt x="9712" y="74108"/>
                    <a:pt x="4632" y="67758"/>
                  </a:cubicBezTo>
                  <a:cubicBezTo>
                    <a:pt x="-448" y="61408"/>
                    <a:pt x="-1718" y="44898"/>
                    <a:pt x="4632" y="36008"/>
                  </a:cubicBezTo>
                  <a:cubicBezTo>
                    <a:pt x="13522" y="22038"/>
                    <a:pt x="45272" y="13148"/>
                    <a:pt x="78292" y="6798"/>
                  </a:cubicBezTo>
                  <a:cubicBezTo>
                    <a:pt x="139252" y="-4632"/>
                    <a:pt x="262442" y="448"/>
                    <a:pt x="343722" y="6798"/>
                  </a:cubicBezTo>
                  <a:cubicBezTo>
                    <a:pt x="413572" y="13148"/>
                    <a:pt x="513902" y="18228"/>
                    <a:pt x="540572" y="37278"/>
                  </a:cubicBezTo>
                  <a:cubicBezTo>
                    <a:pt x="550732" y="44898"/>
                    <a:pt x="554542" y="55058"/>
                    <a:pt x="553272" y="62678"/>
                  </a:cubicBezTo>
                  <a:cubicBezTo>
                    <a:pt x="552002" y="72838"/>
                    <a:pt x="544382" y="84268"/>
                    <a:pt x="527872" y="91888"/>
                  </a:cubicBezTo>
                  <a:cubicBezTo>
                    <a:pt x="473262" y="118558"/>
                    <a:pt x="172272" y="86808"/>
                    <a:pt x="90992" y="98238"/>
                  </a:cubicBezTo>
                  <a:cubicBezTo>
                    <a:pt x="59242" y="102048"/>
                    <a:pt x="40192" y="118558"/>
                    <a:pt x="24952" y="116018"/>
                  </a:cubicBezTo>
                  <a:cubicBezTo>
                    <a:pt x="14792" y="114748"/>
                    <a:pt x="3362" y="107128"/>
                    <a:pt x="822" y="99508"/>
                  </a:cubicBezTo>
                  <a:cubicBezTo>
                    <a:pt x="-1718" y="91888"/>
                    <a:pt x="13522" y="67758"/>
                    <a:pt x="13522" y="67758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7259" y="178461"/>
            <a:ext cx="12833482" cy="420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בחירת השיר הראשון: </a:t>
            </a:r>
          </a:p>
          <a:p>
            <a:pPr algn="ctr" rtl="true">
              <a:lnSpc>
                <a:spcPts val="6888"/>
              </a:lnSpc>
            </a:pPr>
            <a:r>
              <a:rPr lang="he-IL" sz="49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קצב מהיר; תואם תחושות של כעס/תסכול/חרדה/היפראקטיביות</a:t>
            </a:r>
          </a:p>
          <a:p>
            <a:pPr algn="ctr" rtl="true">
              <a:lnSpc>
                <a:spcPts val="6888"/>
              </a:lnSpc>
            </a:pPr>
          </a:p>
          <a:p>
            <a:pPr algn="ctr" rtl="true">
              <a:lnSpc>
                <a:spcPts val="6048"/>
              </a:lnSpc>
            </a:pPr>
            <a:r>
              <a:rPr lang="he-IL" sz="43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לדוגמא: “צעד אחד לפני כולם” (מתוך הסרט אלאדין)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314977" y="5393302"/>
            <a:ext cx="7252241" cy="407620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9585306" y="5393302"/>
            <a:ext cx="7252241" cy="4076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DAGXkgnfyxs</dc:identifier>
  <dcterms:modified xsi:type="dcterms:W3CDTF">2011-08-01T06:04:30Z</dcterms:modified>
  <cp:revision>1</cp:revision>
  <dc:title>פלייליסט שירים לוויסות רגשי</dc:title>
</cp:coreProperties>
</file>